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59" r:id="rId4"/>
    <p:sldId id="276" r:id="rId5"/>
    <p:sldId id="277" r:id="rId6"/>
    <p:sldId id="279" r:id="rId7"/>
    <p:sldId id="260" r:id="rId8"/>
    <p:sldId id="261" r:id="rId9"/>
    <p:sldId id="262" r:id="rId10"/>
    <p:sldId id="263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9F58E-D9AE-4751-83C6-9BBDA35A14D2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190DA6-EA25-4DD9-B3A1-2AB2306BC4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9524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4E80E0-F717-427E-BF36-83022BE71C5B}" type="slidenum">
              <a:rPr lang="ar-SA"/>
              <a:pPr/>
              <a:t>1</a:t>
            </a:fld>
            <a:endParaRPr lang="en-US"/>
          </a:p>
        </p:txBody>
      </p:sp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/>
            <a:fld id="{950B8A2A-07BC-463D-9FB7-905388165994}" type="slidenum">
              <a:rPr lang="ar-SA" sz="1200" b="0">
                <a:latin typeface="Arial" pitchFamily="34" charset="0"/>
              </a:rPr>
              <a:pPr rtl="0"/>
              <a:t>1</a:t>
            </a:fld>
            <a:endParaRPr lang="en-US" sz="1200" b="0">
              <a:latin typeface="Arial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f-Z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2BEC9-A365-47F9-A6A5-4B0CC4E918C7}" type="slidenum">
              <a:rPr lang="ar-SA"/>
              <a:pPr/>
              <a:t>2</a:t>
            </a:fld>
            <a:endParaRPr lang="en-US"/>
          </a:p>
        </p:txBody>
      </p:sp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/>
            <a:fld id="{8ECD4BE5-3915-4ECD-BBDE-E7FC54B38BA5}" type="slidenum">
              <a:rPr lang="ar-SA" sz="1200" b="0">
                <a:latin typeface="Arial" pitchFamily="34" charset="0"/>
              </a:rPr>
              <a:pPr rtl="0"/>
              <a:t>2</a:t>
            </a:fld>
            <a:endParaRPr lang="en-US" sz="1200" b="0">
              <a:latin typeface="Arial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f-Z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406449-AA4B-45E0-ADD5-AD369BD6567E}" type="slidenum">
              <a:rPr lang="ar-SA"/>
              <a:pPr/>
              <a:t>3</a:t>
            </a:fld>
            <a:endParaRPr lang="en-US"/>
          </a:p>
        </p:txBody>
      </p:sp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/>
            <a:fld id="{B6646DB2-4D5D-40F8-AAB3-D27E55DA932A}" type="slidenum">
              <a:rPr lang="ar-SA" sz="1200" b="0">
                <a:latin typeface="Arial" pitchFamily="34" charset="0"/>
              </a:rPr>
              <a:pPr rtl="0"/>
              <a:t>3</a:t>
            </a:fld>
            <a:endParaRPr lang="en-US" sz="1200" b="0">
              <a:latin typeface="Arial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f-Z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04E012-6EE1-42ED-82E2-0FDD51D0A1CA}" type="slidenum">
              <a:rPr lang="en-US" smtClean="0">
                <a:ea typeface="SimSun" pitchFamily="2" charset="-122"/>
              </a:rPr>
              <a:pPr/>
              <a:t>6</a:t>
            </a:fld>
            <a:endParaRPr lang="en-US" smtClean="0">
              <a:ea typeface="SimSun" pitchFamily="2" charset="-122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742603-A1A9-41D8-B5E9-FC91757BDE03}" type="slidenum">
              <a:rPr lang="ar-SA"/>
              <a:pPr/>
              <a:t>7</a:t>
            </a:fld>
            <a:endParaRPr lang="en-US"/>
          </a:p>
        </p:txBody>
      </p:sp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/>
            <a:fld id="{D42F1F47-7B45-47CF-BBB5-0A29121CAB48}" type="slidenum">
              <a:rPr lang="ar-SA" sz="1200" b="0">
                <a:latin typeface="Arial" pitchFamily="34" charset="0"/>
              </a:rPr>
              <a:pPr rtl="0"/>
              <a:t>7</a:t>
            </a:fld>
            <a:endParaRPr lang="en-US" sz="1200" b="0">
              <a:latin typeface="Arial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af-ZA" sz="22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FB9560-E69C-4661-8512-90F017FF5105}" type="slidenum">
              <a:rPr lang="ar-SA"/>
              <a:pPr/>
              <a:t>9</a:t>
            </a:fld>
            <a:endParaRPr lang="en-US"/>
          </a:p>
        </p:txBody>
      </p:sp>
      <p:sp>
        <p:nvSpPr>
          <p:cNvPr id="532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/>
            <a:fld id="{3B186385-7E76-4F8A-8D2F-53CBC1A390DE}" type="slidenum">
              <a:rPr lang="ar-SA" sz="1200" b="0">
                <a:latin typeface="Arial" pitchFamily="34" charset="0"/>
              </a:rPr>
              <a:pPr rtl="0"/>
              <a:t>9</a:t>
            </a:fld>
            <a:endParaRPr lang="en-US" sz="1200" b="0">
              <a:latin typeface="Arial" pitchFamily="34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af-ZA" sz="22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C2E9AD-3670-471F-8C21-DE0103D069DF}" type="slidenum">
              <a:rPr lang="ar-SA"/>
              <a:pPr/>
              <a:t>16</a:t>
            </a:fld>
            <a:endParaRPr lang="en-US"/>
          </a:p>
        </p:txBody>
      </p:sp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/>
            <a:fld id="{76FC96FE-A99A-4746-A95C-58FEBF4843DC}" type="slidenum">
              <a:rPr lang="ar-SA" sz="1200" b="0">
                <a:latin typeface="Arial" pitchFamily="34" charset="0"/>
              </a:rPr>
              <a:pPr rtl="0"/>
              <a:t>16</a:t>
            </a:fld>
            <a:endParaRPr lang="en-US" sz="1200" b="0">
              <a:latin typeface="Arial" pitchFamily="34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af-ZA" sz="22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A74D53-CD7F-438A-A1AD-803FFC502511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673A67-89A0-47B1-BDE9-766DE7DC71B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143000" y="1295400"/>
            <a:ext cx="6400800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5400" dirty="0">
                <a:cs typeface="B Zar" pitchFamily="2" charset="-78"/>
              </a:rPr>
              <a:t>حجم نمونه</a:t>
            </a:r>
            <a:endParaRPr lang="en-US" sz="5400" dirty="0">
              <a:cs typeface="B Zar" pitchFamily="2" charset="-78"/>
            </a:endParaRPr>
          </a:p>
          <a:p>
            <a:pPr algn="ctr">
              <a:spcBef>
                <a:spcPct val="50000"/>
              </a:spcBef>
            </a:pPr>
            <a:r>
              <a:rPr lang="en-US" sz="5400" dirty="0">
                <a:cs typeface="Titr" pitchFamily="2" charset="-78"/>
              </a:rPr>
              <a:t>Sample Size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5786" y="714356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spcBef>
                <a:spcPct val="50000"/>
              </a:spcBef>
            </a:pPr>
            <a:r>
              <a:rPr lang="ar-SA" altLang="en-US" sz="2400" i="1" u="sng" dirty="0" smtClean="0">
                <a:solidFill>
                  <a:srgbClr val="FF0000"/>
                </a:solidFill>
                <a:cs typeface="B Mitra" pitchFamily="2" charset="-78"/>
              </a:rPr>
              <a:t>مثال:</a:t>
            </a:r>
            <a:r>
              <a:rPr lang="ar-SA" altLang="en-US" sz="2400" dirty="0" smtClean="0">
                <a:cs typeface="B Mitra" pitchFamily="2" charset="-78"/>
              </a:rPr>
              <a:t> يك متخصص تغذيه در نظر دارد مطالعه اي براي برآورد مصرف</a:t>
            </a:r>
            <a:r>
              <a:rPr lang="fa-IR" altLang="en-US" sz="2400" dirty="0" smtClean="0">
                <a:cs typeface="B Mitra" pitchFamily="2" charset="-78"/>
              </a:rPr>
              <a:t> </a:t>
            </a:r>
            <a:r>
              <a:rPr lang="ar-SA" altLang="en-US" sz="2400" dirty="0" smtClean="0">
                <a:cs typeface="B Mitra" pitchFamily="2" charset="-78"/>
              </a:rPr>
              <a:t>پروتئين روزانه افراد نوجوان انجام دهد. با استفاده از تجربيات گذشته انحراف معيار مصرف پروتئين در جامعه مورد مطالعه 20 گرم است اگر حداكثر خطاي برآ</a:t>
            </a:r>
            <a:r>
              <a:rPr lang="en-US" altLang="en-US" sz="2400" dirty="0" smtClean="0">
                <a:cs typeface="B Mitra" pitchFamily="2" charset="-78"/>
              </a:rPr>
              <a:t>‎</a:t>
            </a:r>
            <a:r>
              <a:rPr lang="ar-SA" altLang="en-US" sz="2400" dirty="0" smtClean="0">
                <a:cs typeface="B Mitra" pitchFamily="2" charset="-78"/>
              </a:rPr>
              <a:t>ورد را 5 گرم وميزان اطمينان را 95% در نظر بگيريم اندازه نمونه چقدر است؟</a:t>
            </a:r>
            <a:endParaRPr lang="ar-SA" altLang="en-US" sz="2400" dirty="0">
              <a:cs typeface="B Mitra" pitchFamily="2" charset="-78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143000" y="3343291"/>
            <a:ext cx="7500966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1">
              <a:spcBef>
                <a:spcPct val="50000"/>
              </a:spcBef>
            </a:pPr>
            <a:r>
              <a:rPr lang="en-US" altLang="en-US" sz="2800" dirty="0">
                <a:cs typeface="B Mitra" pitchFamily="2" charset="-78"/>
              </a:rPr>
              <a:t>s= 20</a:t>
            </a:r>
          </a:p>
          <a:p>
            <a:pPr algn="l" rtl="1">
              <a:spcBef>
                <a:spcPct val="50000"/>
              </a:spcBef>
            </a:pPr>
            <a:r>
              <a:rPr lang="ar-SA" altLang="en-US" sz="2800" dirty="0">
                <a:cs typeface="B Mitra" pitchFamily="2" charset="-78"/>
              </a:rPr>
              <a:t>95% سطح اطمينان </a:t>
            </a:r>
          </a:p>
          <a:p>
            <a:pPr algn="l" rtl="1">
              <a:spcBef>
                <a:spcPct val="50000"/>
              </a:spcBef>
            </a:pPr>
            <a:r>
              <a:rPr lang="en-US" altLang="en-US" sz="2800" dirty="0">
                <a:cs typeface="B Mitra" pitchFamily="2" charset="-78"/>
              </a:rPr>
              <a:t>d= 5</a:t>
            </a:r>
          </a:p>
          <a:p>
            <a:pPr algn="l" rtl="1">
              <a:spcBef>
                <a:spcPct val="50000"/>
              </a:spcBef>
            </a:pPr>
            <a:r>
              <a:rPr lang="en-US" altLang="en-US" sz="2800" dirty="0" smtClean="0">
                <a:cs typeface="B Mitra" pitchFamily="2" charset="-78"/>
              </a:rPr>
              <a:t>246</a:t>
            </a:r>
            <a:r>
              <a:rPr lang="ar-SA" altLang="en-US" sz="2800" dirty="0" smtClean="0">
                <a:cs typeface="B Mitra" pitchFamily="2" charset="-78"/>
              </a:rPr>
              <a:t>= </a:t>
            </a:r>
            <a:r>
              <a:rPr lang="en-US" altLang="en-US" sz="2800" dirty="0">
                <a:cs typeface="B Mitra" pitchFamily="2" charset="-78"/>
              </a:rPr>
              <a:t>n</a:t>
            </a:r>
            <a:r>
              <a:rPr lang="ar-SA" altLang="ar-SA" sz="2800" dirty="0">
                <a:cs typeface="B Mitra" pitchFamily="2" charset="-78"/>
              </a:rPr>
              <a:t> ــــ</a:t>
            </a:r>
            <a:r>
              <a:rPr lang="en-US" altLang="ar-SA" sz="2800" dirty="0">
                <a:cs typeface="B Mitra" pitchFamily="2" charset="-78"/>
              </a:rPr>
              <a:t>2.5 </a:t>
            </a:r>
            <a:r>
              <a:rPr lang="ar-SA" altLang="ar-SA" sz="2800" dirty="0">
                <a:cs typeface="B Mitra" pitchFamily="2" charset="-78"/>
              </a:rPr>
              <a:t>= </a:t>
            </a:r>
            <a:r>
              <a:rPr lang="en-US" altLang="ar-SA" sz="2800" dirty="0">
                <a:cs typeface="B Mitra" pitchFamily="2" charset="-78"/>
              </a:rPr>
              <a:t>d</a:t>
            </a:r>
            <a:r>
              <a:rPr lang="ar-SA" altLang="ar-SA" sz="2800" dirty="0">
                <a:cs typeface="B Mitra" pitchFamily="2" charset="-78"/>
              </a:rPr>
              <a:t> </a:t>
            </a:r>
            <a:r>
              <a:rPr lang="fa-IR" altLang="ar-SA" sz="2800" dirty="0" smtClean="0">
                <a:cs typeface="B Mitra" pitchFamily="2" charset="-78"/>
              </a:rPr>
              <a:t>خطا </a:t>
            </a:r>
            <a:r>
              <a:rPr lang="ar-SA" altLang="ar-SA" sz="2800" dirty="0" smtClean="0">
                <a:cs typeface="B Mitra" pitchFamily="2" charset="-78"/>
              </a:rPr>
              <a:t>نصف </a:t>
            </a:r>
            <a:r>
              <a:rPr lang="ar-SA" altLang="ar-SA" sz="2800" dirty="0">
                <a:cs typeface="B Mitra" pitchFamily="2" charset="-78"/>
              </a:rPr>
              <a:t>شود</a:t>
            </a:r>
            <a:endParaRPr lang="ar-SA" altLang="en-US" sz="2800" dirty="0">
              <a:cs typeface="B Mitra" pitchFamily="2" charset="-78"/>
            </a:endParaRPr>
          </a:p>
        </p:txBody>
      </p:sp>
      <p:graphicFrame>
        <p:nvGraphicFramePr>
          <p:cNvPr id="46086" name="Object 6"/>
          <p:cNvGraphicFramePr>
            <a:graphicFrameLocks noChangeAspect="1"/>
          </p:cNvGraphicFramePr>
          <p:nvPr/>
        </p:nvGraphicFramePr>
        <p:xfrm>
          <a:off x="3582988" y="3817938"/>
          <a:ext cx="4948237" cy="825500"/>
        </p:xfrm>
        <a:graphic>
          <a:graphicData uri="http://schemas.openxmlformats.org/presentationml/2006/ole">
            <p:oleObj spid="_x0000_s4099" name="Equation" r:id="rId3" imgW="2260600" imgH="419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اصلاح حجم نمونه جامعه محدود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935480"/>
            <a:ext cx="8715436" cy="4389120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dirty="0" smtClean="0"/>
              <a:t>فرمول هایی که در بخش های قبلی ارائه شد برای وقتی که حجم جامعه بزرگ باشد، مناسب است.</a:t>
            </a:r>
          </a:p>
          <a:p>
            <a:pPr algn="r" rtl="1"/>
            <a:r>
              <a:rPr lang="fa-IR" dirty="0" smtClean="0"/>
              <a:t>در صورتی که حجم جامعه کمتر از 3000 باشد با استفاده از فرمول زیر که به ضریب تصحیح جامعه محدود مشهور است حجم نمونه را اصلاح استفاده می کنیم.</a:t>
            </a:r>
          </a:p>
          <a:p>
            <a:pPr algn="r" rtl="1"/>
            <a:endParaRPr lang="fa-IR" dirty="0" smtClean="0"/>
          </a:p>
          <a:p>
            <a:pPr algn="r" rtl="1">
              <a:buNone/>
            </a:pPr>
            <a:endParaRPr lang="fa-IR" dirty="0" smtClean="0"/>
          </a:p>
          <a:p>
            <a:pPr algn="r" rtl="1"/>
            <a:r>
              <a:rPr lang="fa-IR" dirty="0" smtClean="0"/>
              <a:t>در مثال تغذیه حجم نمونه 62 نفر برآورد گردید، حال اگر حجم جامعه 500 نفر باشد، حجم نمونه با استفاده از فرمول اصلاح جامعه محدود 56 نفر به دست می آید.</a:t>
            </a:r>
          </a:p>
          <a:p>
            <a:pPr algn="r" rtl="1"/>
            <a:r>
              <a:rPr lang="fa-IR" dirty="0" smtClean="0"/>
              <a:t>هر چقدر جامعه کوچکتر نمونه به دست آمده با تصحیح جامعه محدود کوچکتر می شود. اگر حجم جامعه 100 باشد نمونه مورد نیاز به 39 نفر کاهش می یابد.</a:t>
            </a:r>
          </a:p>
          <a:p>
            <a:pPr algn="r" rtl="1">
              <a:buNone/>
            </a:pPr>
            <a:endParaRPr lang="en-US" dirty="0"/>
          </a:p>
        </p:txBody>
      </p:sp>
      <p:sp>
        <p:nvSpPr>
          <p:cNvPr id="1822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54" y="3657600"/>
            <a:ext cx="2055446" cy="826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/>
              <a:t> </a:t>
            </a:r>
            <a:r>
              <a:rPr lang="fa-IR" sz="4000" b="1" dirty="0" smtClean="0">
                <a:solidFill>
                  <a:schemeClr val="accent3"/>
                </a:solidFill>
                <a:cs typeface="B Mitra" pitchFamily="2" charset="-78"/>
              </a:rPr>
              <a:t>روش مورگان </a:t>
            </a:r>
            <a:endParaRPr lang="en-US" sz="4000" b="1" dirty="0">
              <a:solidFill>
                <a:schemeClr val="accent3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600" dirty="0" smtClean="0">
                <a:cs typeface="B Mitra" pitchFamily="2" charset="-78"/>
              </a:rPr>
              <a:t>این روش در مواقعی استفاده می شود که مقیاس اندازه گیری رتبه ای و حجم جامعه کم باشد</a:t>
            </a:r>
            <a:r>
              <a:rPr lang="en-US" sz="2600" smtClean="0">
                <a:cs typeface="B Mitra" pitchFamily="2" charset="-78"/>
              </a:rPr>
              <a:t>.</a:t>
            </a:r>
            <a:r>
              <a:rPr lang="fa-IR" sz="2600" smtClean="0">
                <a:cs typeface="B Mitra" pitchFamily="2" charset="-78"/>
              </a:rPr>
              <a:t> </a:t>
            </a:r>
            <a:r>
              <a:rPr lang="fa-IR" dirty="0" smtClean="0">
                <a:cs typeface="B Mitra" pitchFamily="2" charset="-78"/>
              </a:rPr>
              <a:t>با</a:t>
            </a:r>
            <a:r>
              <a:rPr lang="fa-IR" sz="2600" dirty="0" smtClean="0">
                <a:cs typeface="B Mitra" pitchFamily="2" charset="-78"/>
              </a:rPr>
              <a:t> فرمول زیر می توان حجم نمونه را انتخاب کرد.</a:t>
            </a:r>
            <a:endParaRPr lang="en-US" sz="2600" dirty="0" smtClean="0">
              <a:cs typeface="B Mitra" pitchFamily="2" charset="-78"/>
            </a:endParaRPr>
          </a:p>
          <a:p>
            <a:pPr algn="r" rtl="1">
              <a:buNone/>
            </a:pPr>
            <a:endParaRPr lang="en-US" sz="2600" dirty="0" smtClean="0">
              <a:cs typeface="B Lotus" pitchFamily="2" charset="-78"/>
            </a:endParaRPr>
          </a:p>
          <a:p>
            <a:pPr algn="r" rtl="1">
              <a:buNone/>
            </a:pPr>
            <a:endParaRPr lang="en-US" sz="2600" dirty="0" smtClean="0">
              <a:cs typeface="B Lotus" pitchFamily="2" charset="-78"/>
            </a:endParaRPr>
          </a:p>
          <a:p>
            <a:pPr algn="r" rtl="1">
              <a:buNone/>
            </a:pPr>
            <a:endParaRPr lang="en-US" sz="2600" dirty="0" smtClean="0">
              <a:cs typeface="B Lotus" pitchFamily="2" charset="-78"/>
            </a:endParaRPr>
          </a:p>
          <a:p>
            <a:pPr algn="r" rtl="1">
              <a:buNone/>
            </a:pPr>
            <a:endParaRPr lang="en-US" sz="2600" dirty="0" smtClean="0">
              <a:cs typeface="B Lotus" pitchFamily="2" charset="-78"/>
            </a:endParaRPr>
          </a:p>
          <a:p>
            <a:pPr algn="r" rtl="1">
              <a:buNone/>
            </a:pPr>
            <a:endParaRPr lang="en-US" sz="2600" dirty="0" smtClean="0">
              <a:cs typeface="B Lotus" pitchFamily="2" charset="-78"/>
            </a:endParaRPr>
          </a:p>
          <a:p>
            <a:pPr algn="r" rtl="1"/>
            <a:endParaRPr lang="en-US" sz="2800" dirty="0" smtClean="0">
              <a:cs typeface="B Lotus" pitchFamily="2" charset="-78"/>
            </a:endParaRPr>
          </a:p>
          <a:p>
            <a:pPr algn="r" rtl="1">
              <a:buNone/>
            </a:pPr>
            <a:r>
              <a:rPr lang="fa-IR" sz="2600" dirty="0" smtClean="0">
                <a:cs typeface="B Mitra" pitchFamily="2" charset="-78"/>
              </a:rPr>
              <a:t>بر اساس </a:t>
            </a:r>
            <a:r>
              <a:rPr lang="ar-SA" sz="2600" dirty="0" smtClean="0">
                <a:cs typeface="B Mitra" pitchFamily="2" charset="-78"/>
              </a:rPr>
              <a:t>فرمول فوق </a:t>
            </a:r>
            <a:r>
              <a:rPr lang="fa-IR" sz="2600" dirty="0" smtClean="0">
                <a:cs typeface="B Mitra" pitchFamily="2" charset="-78"/>
              </a:rPr>
              <a:t>جدولی تهیه شده که</a:t>
            </a:r>
            <a:r>
              <a:rPr lang="ar-SA" sz="2600" dirty="0" smtClean="0">
                <a:cs typeface="B Mitra" pitchFamily="2" charset="-78"/>
              </a:rPr>
              <a:t> می</a:t>
            </a:r>
            <a:r>
              <a:rPr lang="fa-IR" sz="2600" dirty="0" smtClean="0">
                <a:cs typeface="B Mitra" pitchFamily="2" charset="-78"/>
              </a:rPr>
              <a:t> </a:t>
            </a:r>
            <a:r>
              <a:rPr lang="ar-SA" sz="2600" dirty="0" smtClean="0">
                <a:cs typeface="B Mitra" pitchFamily="2" charset="-78"/>
              </a:rPr>
              <a:t>توانید با داشتن حجم جامعه، مقدار نمونه لازم را از این جدول معلوم کنید</a:t>
            </a:r>
            <a:r>
              <a:rPr lang="ar-SA" sz="2800" dirty="0" smtClean="0">
                <a:cs typeface="B Lotus" pitchFamily="2" charset="-78"/>
              </a:rPr>
              <a:t>.</a:t>
            </a:r>
            <a:endParaRPr lang="fa-IR" sz="2600" dirty="0" smtClean="0">
              <a:cs typeface="B Lotus" pitchFamily="2" charset="-78"/>
            </a:endParaRPr>
          </a:p>
          <a:p>
            <a:pPr rtl="1">
              <a:buNone/>
            </a:pPr>
            <a:endParaRPr lang="en-US" dirty="0" smtClean="0">
              <a:cs typeface="B Lotus" pitchFamily="2" charset="-78"/>
            </a:endParaRPr>
          </a:p>
        </p:txBody>
      </p:sp>
      <p:graphicFrame>
        <p:nvGraphicFramePr>
          <p:cNvPr id="59395" name="Object 3"/>
          <p:cNvGraphicFramePr>
            <a:graphicFrameLocks noChangeAspect="1"/>
          </p:cNvGraphicFramePr>
          <p:nvPr/>
        </p:nvGraphicFramePr>
        <p:xfrm>
          <a:off x="914400" y="2362200"/>
          <a:ext cx="2214578" cy="698346"/>
        </p:xfrm>
        <a:graphic>
          <a:graphicData uri="http://schemas.openxmlformats.org/presentationml/2006/ole">
            <p:oleObj spid="_x0000_s32772" name="Equation" r:id="rId3" imgW="1180588" imgH="444307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38200" y="3302675"/>
            <a:ext cx="7467600" cy="2031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1">
            <a:spAutoFit/>
          </a:bodyPr>
          <a:lstStyle/>
          <a:p>
            <a:pPr algn="just" rtl="1"/>
            <a:r>
              <a:rPr lang="ar-SA" sz="1800" dirty="0" smtClean="0">
                <a:cs typeface="B Mitra" pitchFamily="2" charset="-78"/>
              </a:rPr>
              <a:t>توجه داشته باشید که در فرمول</a:t>
            </a:r>
            <a:r>
              <a:rPr lang="fa-IR" sz="1800" dirty="0" smtClean="0">
                <a:cs typeface="B Mitra" pitchFamily="2" charset="-78"/>
              </a:rPr>
              <a:t> بالا</a:t>
            </a:r>
            <a:r>
              <a:rPr lang="ar-SA" sz="1800" dirty="0" smtClean="0">
                <a:cs typeface="B Mitra" pitchFamily="2" charset="-78"/>
              </a:rPr>
              <a:t>:</a:t>
            </a:r>
            <a:endParaRPr lang="en-US" sz="1800" dirty="0" smtClean="0">
              <a:cs typeface="B Mitra" pitchFamily="2" charset="-78"/>
            </a:endParaRPr>
          </a:p>
          <a:p>
            <a:pPr algn="just" rtl="1"/>
            <a:r>
              <a:rPr lang="en-US" sz="1800" dirty="0" smtClean="0">
                <a:cs typeface="B Mitra" pitchFamily="2" charset="-78"/>
              </a:rPr>
              <a:t>S</a:t>
            </a:r>
            <a:r>
              <a:rPr lang="fa-IR" sz="1800" dirty="0" smtClean="0">
                <a:cs typeface="B Mitra" pitchFamily="2" charset="-78"/>
              </a:rPr>
              <a:t> = </a:t>
            </a:r>
            <a:r>
              <a:rPr lang="ar-SA" sz="1800" dirty="0" smtClean="0">
                <a:cs typeface="B Mitra" pitchFamily="2" charset="-78"/>
              </a:rPr>
              <a:t>تعداد نمونه مورد نياز است این مقدار در جدول مشخص شده است.</a:t>
            </a:r>
            <a:endParaRPr lang="en-US" sz="1800" dirty="0" smtClean="0">
              <a:cs typeface="B Mitra" pitchFamily="2" charset="-78"/>
            </a:endParaRPr>
          </a:p>
          <a:p>
            <a:pPr algn="just" rtl="1"/>
            <a:r>
              <a:rPr lang="en-US" sz="1800" dirty="0" smtClean="0">
                <a:cs typeface="B Mitra" pitchFamily="2" charset="-78"/>
              </a:rPr>
              <a:t>N</a:t>
            </a:r>
            <a:r>
              <a:rPr lang="fa-IR" sz="1800" dirty="0" smtClean="0">
                <a:cs typeface="B Mitra" pitchFamily="2" charset="-78"/>
              </a:rPr>
              <a:t> = تعداد اعضای جامعه است که در جدول آمده است.</a:t>
            </a:r>
            <a:endParaRPr lang="en-US" sz="1800" dirty="0" smtClean="0">
              <a:cs typeface="B Mitra" pitchFamily="2" charset="-78"/>
            </a:endParaRPr>
          </a:p>
          <a:p>
            <a:pPr algn="just" rtl="1"/>
            <a:r>
              <a:rPr lang="en-US" sz="1800" dirty="0" smtClean="0">
                <a:cs typeface="B Mitra" pitchFamily="2" charset="-78"/>
              </a:rPr>
              <a:t>P</a:t>
            </a:r>
            <a:r>
              <a:rPr lang="fa-IR" sz="1800" dirty="0" smtClean="0">
                <a:cs typeface="B Mitra" pitchFamily="2" charset="-78"/>
              </a:rPr>
              <a:t> = نسبت جمعیت است (در جدول زیر برای تعیین واریانس از نسبت 0.5 استفاده شده است.)</a:t>
            </a:r>
            <a:endParaRPr lang="en-US" sz="1800" dirty="0" smtClean="0">
              <a:cs typeface="B Mitra" pitchFamily="2" charset="-78"/>
            </a:endParaRPr>
          </a:p>
          <a:p>
            <a:pPr algn="just" rtl="1"/>
            <a:r>
              <a:rPr lang="en-US" sz="1800" dirty="0" smtClean="0">
                <a:cs typeface="B Mitra" pitchFamily="2" charset="-78"/>
              </a:rPr>
              <a:t>d</a:t>
            </a:r>
            <a:r>
              <a:rPr lang="fa-IR" sz="1800" dirty="0" smtClean="0">
                <a:cs typeface="B Mitra" pitchFamily="2" charset="-78"/>
              </a:rPr>
              <a:t> = </a:t>
            </a:r>
            <a:r>
              <a:rPr lang="ar-SA" sz="1800" dirty="0" smtClean="0">
                <a:cs typeface="B Mitra" pitchFamily="2" charset="-78"/>
              </a:rPr>
              <a:t>درجه دقت نسبت بيان شده است (که در این جدول</a:t>
            </a:r>
            <a:r>
              <a:rPr lang="fa-IR" sz="1800" dirty="0" smtClean="0">
                <a:cs typeface="B Mitra" pitchFamily="2" charset="-78"/>
              </a:rPr>
              <a:t> 0/05</a:t>
            </a:r>
            <a:r>
              <a:rPr lang="ar-SA" sz="1800" dirty="0" smtClean="0">
                <a:cs typeface="B Mitra" pitchFamily="2" charset="-78"/>
              </a:rPr>
              <a:t> </a:t>
            </a:r>
            <a:r>
              <a:rPr lang="en-US" sz="1800" dirty="0" smtClean="0">
                <a:cs typeface="B Mitra" pitchFamily="2" charset="-78"/>
              </a:rPr>
              <a:t>d=</a:t>
            </a:r>
            <a:r>
              <a:rPr lang="fa-IR" sz="1800" dirty="0" smtClean="0">
                <a:cs typeface="B Mitra" pitchFamily="2" charset="-78"/>
              </a:rPr>
              <a:t> در نظر گرفته شده است.</a:t>
            </a:r>
            <a:r>
              <a:rPr lang="ar-SA" sz="1800" dirty="0" smtClean="0">
                <a:cs typeface="B Mitra" pitchFamily="2" charset="-78"/>
              </a:rPr>
              <a:t>)</a:t>
            </a:r>
            <a:endParaRPr lang="en-US" sz="1800" dirty="0" smtClean="0">
              <a:cs typeface="B Mitra" pitchFamily="2" charset="-78"/>
            </a:endParaRPr>
          </a:p>
          <a:p>
            <a:pPr algn="just" rtl="1"/>
            <a:r>
              <a:rPr lang="fa-IR" sz="1800" dirty="0" smtClean="0">
                <a:cs typeface="B Mitra" pitchFamily="2" charset="-78"/>
              </a:rPr>
              <a:t>     = </a:t>
            </a:r>
            <a:r>
              <a:rPr lang="ar-SA" sz="1800" dirty="0" smtClean="0">
                <a:cs typeface="B Mitra" pitchFamily="2" charset="-78"/>
              </a:rPr>
              <a:t>مقداری از جدول کای اسکور با يک درجه آزادی در سطح اطمينان 95% است (اگر به جدول  مراجعه کنید این مقدار </a:t>
            </a:r>
            <a:r>
              <a:rPr lang="fa-IR" sz="1800" dirty="0" smtClean="0">
                <a:cs typeface="B Mitra" pitchFamily="2" charset="-78"/>
              </a:rPr>
              <a:t>3/841 </a:t>
            </a:r>
            <a:r>
              <a:rPr lang="ar-SA" sz="1800" dirty="0" smtClean="0">
                <a:cs typeface="B Mitra" pitchFamily="2" charset="-78"/>
              </a:rPr>
              <a:t>است که جدول </a:t>
            </a:r>
            <a:r>
              <a:rPr lang="fa-IR" sz="1800" dirty="0" smtClean="0">
                <a:cs typeface="B Mitra" pitchFamily="2" charset="-78"/>
              </a:rPr>
              <a:t>مذکور</a:t>
            </a:r>
            <a:r>
              <a:rPr lang="ar-SA" sz="1800" dirty="0" smtClean="0">
                <a:cs typeface="B Mitra" pitchFamily="2" charset="-78"/>
              </a:rPr>
              <a:t> نیز با توجه به این مقدار تهیه شده است.)</a:t>
            </a:r>
            <a:endParaRPr lang="fa-IR" sz="1800" dirty="0">
              <a:cs typeface="B Mitra" pitchFamily="2" charset="-78"/>
            </a:endParaRPr>
          </a:p>
        </p:txBody>
      </p:sp>
      <p:graphicFrame>
        <p:nvGraphicFramePr>
          <p:cNvPr id="59396" name="Object 4"/>
          <p:cNvGraphicFramePr>
            <a:graphicFrameLocks noChangeAspect="1"/>
          </p:cNvGraphicFramePr>
          <p:nvPr/>
        </p:nvGraphicFramePr>
        <p:xfrm>
          <a:off x="8001000" y="4724400"/>
          <a:ext cx="269875" cy="271463"/>
        </p:xfrm>
        <a:graphic>
          <a:graphicData uri="http://schemas.openxmlformats.org/presentationml/2006/ole">
            <p:oleObj spid="_x0000_s32773" name="Equation" r:id="rId4" imgW="190500" imgH="22860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8325" y="1142984"/>
            <a:ext cx="5467350" cy="5276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006079" y="428604"/>
            <a:ext cx="24096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3600" b="1" smtClean="0">
                <a:solidFill>
                  <a:schemeClr val="accent3"/>
                </a:solidFill>
                <a:cs typeface="B Mitra" pitchFamily="2" charset="-78"/>
              </a:rPr>
              <a:t>جدول </a:t>
            </a:r>
            <a:r>
              <a:rPr lang="fa-IR" sz="3600" b="1" dirty="0" smtClean="0">
                <a:solidFill>
                  <a:schemeClr val="accent3"/>
                </a:solidFill>
                <a:cs typeface="B Mitra" pitchFamily="2" charset="-78"/>
              </a:rPr>
              <a:t>مورگان 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8001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a-IR" sz="3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</a:rPr>
              <a:t>محاسبه حداقل حجم نمونه براي مقايسه میانگین ها در </a:t>
            </a:r>
            <a:endParaRPr lang="en-US" sz="3400" dirty="0" smtClean="0">
              <a:effectLst>
                <a:outerShdw blurRad="38100" dist="38100" dir="2700000" algn="tl">
                  <a:srgbClr val="C0C0C0"/>
                </a:outerShdw>
              </a:effectLst>
              <a:latin typeface="Gulim" pitchFamily="34" charset="-127"/>
            </a:endParaRPr>
          </a:p>
          <a:p>
            <a:pPr algn="ctr"/>
            <a:r>
              <a:rPr lang="fa-IR" sz="3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</a:rPr>
              <a:t>دو جامعه مستقل</a:t>
            </a:r>
            <a:endParaRPr lang="en-US" sz="3400" dirty="0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514850" y="3321050"/>
          <a:ext cx="112713" cy="214313"/>
        </p:xfrm>
        <a:graphic>
          <a:graphicData uri="http://schemas.openxmlformats.org/presentationml/2006/ole">
            <p:oleObj spid="_x0000_s34824" name="Equation" r:id="rId3" imgW="114151" imgH="215619" progId="Equation.3">
              <p:embed/>
            </p:oleObj>
          </a:graphicData>
        </a:graphic>
      </p:graphicFrame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1531938" y="1485900"/>
          <a:ext cx="4592637" cy="1143000"/>
        </p:xfrm>
        <a:graphic>
          <a:graphicData uri="http://schemas.openxmlformats.org/presentationml/2006/ole">
            <p:oleObj spid="_x0000_s34825" name="Equation" r:id="rId4" imgW="1587240" imgH="495000" progId="Equation.3">
              <p:embed/>
            </p:oleObj>
          </a:graphicData>
        </a:graphic>
      </p:graphicFrame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73038" y="2997200"/>
            <a:ext cx="403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1">
              <a:spcBef>
                <a:spcPct val="50000"/>
              </a:spcBef>
            </a:pPr>
            <a:r>
              <a:rPr lang="ar-SA" altLang="en-US" sz="2800"/>
              <a:t>اطلاعات قبلي در مورد گروه اول </a:t>
            </a:r>
            <a:endParaRPr lang="en-US" altLang="en-US" sz="2800"/>
          </a:p>
        </p:txBody>
      </p:sp>
      <p:graphicFrame>
        <p:nvGraphicFramePr>
          <p:cNvPr id="48132" name="Object 4"/>
          <p:cNvGraphicFramePr>
            <a:graphicFrameLocks noChangeAspect="1"/>
          </p:cNvGraphicFramePr>
          <p:nvPr/>
        </p:nvGraphicFramePr>
        <p:xfrm>
          <a:off x="4643438" y="2781300"/>
          <a:ext cx="617537" cy="590550"/>
        </p:xfrm>
        <a:graphic>
          <a:graphicData uri="http://schemas.openxmlformats.org/presentationml/2006/ole">
            <p:oleObj spid="_x0000_s34826" name="Equation" r:id="rId5" imgW="164885" imgH="215619" progId="Equation.3">
              <p:embed/>
            </p:oleObj>
          </a:graphicData>
        </a:graphic>
      </p:graphicFrame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4660900" y="3397250"/>
          <a:ext cx="490538" cy="752475"/>
        </p:xfrm>
        <a:graphic>
          <a:graphicData uri="http://schemas.openxmlformats.org/presentationml/2006/ole">
            <p:oleObj spid="_x0000_s34827" name="Equation" r:id="rId6" imgW="139579" imgH="215713" progId="Equation.3">
              <p:embed/>
            </p:oleObj>
          </a:graphicData>
        </a:graphic>
      </p:graphicFrame>
      <p:graphicFrame>
        <p:nvGraphicFramePr>
          <p:cNvPr id="48134" name="Object 6"/>
          <p:cNvGraphicFramePr>
            <a:graphicFrameLocks noChangeAspect="1"/>
          </p:cNvGraphicFramePr>
          <p:nvPr/>
        </p:nvGraphicFramePr>
        <p:xfrm>
          <a:off x="4648200" y="4343400"/>
          <a:ext cx="501650" cy="609600"/>
        </p:xfrm>
        <a:graphic>
          <a:graphicData uri="http://schemas.openxmlformats.org/presentationml/2006/ole">
            <p:oleObj spid="_x0000_s34828" name="Equation" r:id="rId7" imgW="177569" imgH="215619" progId="Equation.3">
              <p:embed/>
            </p:oleObj>
          </a:graphicData>
        </a:graphic>
      </p:graphicFrame>
      <p:graphicFrame>
        <p:nvGraphicFramePr>
          <p:cNvPr id="48135" name="Object 7"/>
          <p:cNvGraphicFramePr>
            <a:graphicFrameLocks noChangeAspect="1"/>
          </p:cNvGraphicFramePr>
          <p:nvPr/>
        </p:nvGraphicFramePr>
        <p:xfrm>
          <a:off x="4648200" y="4970463"/>
          <a:ext cx="588963" cy="835025"/>
        </p:xfrm>
        <a:graphic>
          <a:graphicData uri="http://schemas.openxmlformats.org/presentationml/2006/ole">
            <p:oleObj spid="_x0000_s34829" name="Equation" r:id="rId8" imgW="152268" imgH="215713" progId="Equation.3">
              <p:embed/>
            </p:oleObj>
          </a:graphicData>
        </a:graphic>
      </p:graphicFrame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331788" y="4746625"/>
            <a:ext cx="39528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rtl="1">
              <a:spcBef>
                <a:spcPct val="50000"/>
              </a:spcBef>
            </a:pPr>
            <a:r>
              <a:rPr lang="ar-SA" altLang="en-US" sz="2800"/>
              <a:t>اطلاعات قبلي در مورد گروه دوم</a:t>
            </a:r>
          </a:p>
          <a:p>
            <a:endParaRPr lang="en-US" sz="2800"/>
          </a:p>
        </p:txBody>
      </p:sp>
      <p:sp>
        <p:nvSpPr>
          <p:cNvPr id="20498" name="AutoShape 18"/>
          <p:cNvSpPr>
            <a:spLocks/>
          </p:cNvSpPr>
          <p:nvPr/>
        </p:nvSpPr>
        <p:spPr bwMode="auto">
          <a:xfrm flipH="1">
            <a:off x="4427538" y="2852738"/>
            <a:ext cx="142875" cy="1152525"/>
          </a:xfrm>
          <a:prstGeom prst="rightBrace">
            <a:avLst>
              <a:gd name="adj1" fmla="val 67222"/>
              <a:gd name="adj2" fmla="val 48190"/>
            </a:avLst>
          </a:pr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20499" name="AutoShape 19"/>
          <p:cNvSpPr>
            <a:spLocks/>
          </p:cNvSpPr>
          <p:nvPr/>
        </p:nvSpPr>
        <p:spPr bwMode="auto">
          <a:xfrm flipH="1">
            <a:off x="4429125" y="4508500"/>
            <a:ext cx="142875" cy="1152525"/>
          </a:xfrm>
          <a:prstGeom prst="rightBrace">
            <a:avLst>
              <a:gd name="adj1" fmla="val 67222"/>
              <a:gd name="adj2" fmla="val 48190"/>
            </a:avLst>
          </a:pr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5" grpId="0"/>
      <p:bldP spid="20496" grpId="0"/>
      <p:bldP spid="20498" grpId="0" animBg="1"/>
      <p:bldP spid="2049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258763"/>
            <a:ext cx="8915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SA" altLang="en-US" sz="2800" dirty="0">
                <a:solidFill>
                  <a:srgbClr val="FF0000"/>
                </a:solidFill>
                <a:cs typeface="B Mitra" pitchFamily="2" charset="-78"/>
              </a:rPr>
              <a:t>مثال :</a:t>
            </a:r>
            <a:r>
              <a:rPr lang="ar-SA" altLang="en-US" sz="2800" dirty="0">
                <a:cs typeface="B Mitra" pitchFamily="2" charset="-78"/>
              </a:rPr>
              <a:t> مي خواهيم تاثير دو نوع رژيم غذايي را در كاهش فشار خون بررسي </a:t>
            </a:r>
            <a:r>
              <a:rPr lang="ar-SA" altLang="en-US" sz="2800" dirty="0" smtClean="0">
                <a:cs typeface="B Mitra" pitchFamily="2" charset="-78"/>
              </a:rPr>
              <a:t>كنيم </a:t>
            </a:r>
            <a:r>
              <a:rPr lang="ar-SA" altLang="en-US" sz="2800" dirty="0">
                <a:cs typeface="B Mitra" pitchFamily="2" charset="-78"/>
              </a:rPr>
              <a:t>با توجه به مطالعه مقدماتي اطلاعات بدست آمده در دو گروه به شرح </a:t>
            </a:r>
            <a:r>
              <a:rPr lang="ar-SA" altLang="en-US" sz="2800" dirty="0" smtClean="0">
                <a:cs typeface="B Mitra" pitchFamily="2" charset="-78"/>
              </a:rPr>
              <a:t>زير </a:t>
            </a:r>
            <a:r>
              <a:rPr lang="ar-SA" altLang="en-US" sz="2800" dirty="0">
                <a:cs typeface="B Mitra" pitchFamily="2" charset="-78"/>
              </a:rPr>
              <a:t>است: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762000" y="1676400"/>
            <a:ext cx="1404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1">
              <a:spcBef>
                <a:spcPct val="50000"/>
              </a:spcBef>
            </a:pPr>
            <a:r>
              <a:rPr lang="ar-SA" altLang="en-US" sz="2800" dirty="0"/>
              <a:t>گروه </a:t>
            </a:r>
            <a:r>
              <a:rPr lang="en-US" altLang="ar-SA" sz="2800" dirty="0"/>
              <a:t>A</a:t>
            </a:r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2097088" y="1454150"/>
          <a:ext cx="1503362" cy="450850"/>
        </p:xfrm>
        <a:graphic>
          <a:graphicData uri="http://schemas.openxmlformats.org/presentationml/2006/ole">
            <p:oleObj spid="_x0000_s35849" name="Equation" r:id="rId3" imgW="710891" imgH="215806" progId="Equation.3">
              <p:embed/>
            </p:oleObj>
          </a:graphicData>
        </a:graphic>
      </p:graphicFrame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2185988" y="1905000"/>
          <a:ext cx="1192212" cy="449263"/>
        </p:xfrm>
        <a:graphic>
          <a:graphicData uri="http://schemas.openxmlformats.org/presentationml/2006/ole">
            <p:oleObj spid="_x0000_s35850" name="Equation" r:id="rId4" imgW="571252" imgH="215806" progId="Equation.3">
              <p:embed/>
            </p:oleObj>
          </a:graphicData>
        </a:graphic>
      </p:graphicFrame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2176463" y="2635250"/>
          <a:ext cx="1211262" cy="412750"/>
        </p:xfrm>
        <a:graphic>
          <a:graphicData uri="http://schemas.openxmlformats.org/presentationml/2006/ole">
            <p:oleObj spid="_x0000_s35851" name="Equation" r:id="rId5" imgW="723586" imgH="215806" progId="Equation.3">
              <p:embed/>
            </p:oleObj>
          </a:graphicData>
        </a:graphic>
      </p:graphicFrame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2187575" y="2971800"/>
          <a:ext cx="1258888" cy="461963"/>
        </p:xfrm>
        <a:graphic>
          <a:graphicData uri="http://schemas.openxmlformats.org/presentationml/2006/ole">
            <p:oleObj spid="_x0000_s35852" name="Equation" r:id="rId6" imgW="596641" imgH="215806" progId="Equation.3">
              <p:embed/>
            </p:oleObj>
          </a:graphicData>
        </a:graphic>
      </p:graphicFrame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476250" y="4445000"/>
          <a:ext cx="7251700" cy="914400"/>
        </p:xfrm>
        <a:graphic>
          <a:graphicData uri="http://schemas.openxmlformats.org/presentationml/2006/ole">
            <p:oleObj spid="_x0000_s35853" name="Equation" r:id="rId7" imgW="2349360" imgH="444240" progId="Equation.3">
              <p:embed/>
            </p:oleObj>
          </a:graphicData>
        </a:graphic>
      </p:graphicFrame>
      <p:graphicFrame>
        <p:nvGraphicFramePr>
          <p:cNvPr id="21522" name="Object 18"/>
          <p:cNvGraphicFramePr>
            <a:graphicFrameLocks noChangeAspect="1"/>
          </p:cNvGraphicFramePr>
          <p:nvPr/>
        </p:nvGraphicFramePr>
        <p:xfrm>
          <a:off x="1082675" y="3810000"/>
          <a:ext cx="1341438" cy="406400"/>
        </p:xfrm>
        <a:graphic>
          <a:graphicData uri="http://schemas.openxmlformats.org/presentationml/2006/ole">
            <p:oleObj spid="_x0000_s35854" name="Equation" r:id="rId8" imgW="558558" imgH="177723" progId="Equation.3">
              <p:embed/>
            </p:oleObj>
          </a:graphicData>
        </a:graphic>
      </p:graphicFrame>
      <p:graphicFrame>
        <p:nvGraphicFramePr>
          <p:cNvPr id="21524" name="Object 20"/>
          <p:cNvGraphicFramePr>
            <a:graphicFrameLocks noChangeAspect="1"/>
          </p:cNvGraphicFramePr>
          <p:nvPr/>
        </p:nvGraphicFramePr>
        <p:xfrm>
          <a:off x="3563938" y="3810000"/>
          <a:ext cx="1800225" cy="476250"/>
        </p:xfrm>
        <a:graphic>
          <a:graphicData uri="http://schemas.openxmlformats.org/presentationml/2006/ole">
            <p:oleObj spid="_x0000_s35855" name="Equation" r:id="rId9" imgW="761669" imgH="203112" progId="Equation.3">
              <p:embed/>
            </p:oleObj>
          </a:graphicData>
        </a:graphic>
      </p:graphicFrame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685800" y="2743200"/>
            <a:ext cx="10763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>
              <a:spcBef>
                <a:spcPct val="50000"/>
              </a:spcBef>
            </a:pPr>
            <a:r>
              <a:rPr lang="ar-SA" altLang="en-US" sz="2800" dirty="0"/>
              <a:t>گروه </a:t>
            </a:r>
            <a:r>
              <a:rPr lang="en-US" altLang="en-US" sz="2800" dirty="0"/>
              <a:t>B</a:t>
            </a:r>
            <a:endParaRPr lang="ar-SA" altLang="ar-SA" sz="2800" dirty="0"/>
          </a:p>
          <a:p>
            <a:endParaRPr lang="en-US" sz="2800" dirty="0"/>
          </a:p>
        </p:txBody>
      </p:sp>
      <p:sp>
        <p:nvSpPr>
          <p:cNvPr id="21526" name="AutoShape 22"/>
          <p:cNvSpPr>
            <a:spLocks/>
          </p:cNvSpPr>
          <p:nvPr/>
        </p:nvSpPr>
        <p:spPr bwMode="auto">
          <a:xfrm flipH="1">
            <a:off x="1981200" y="1362075"/>
            <a:ext cx="142875" cy="1152525"/>
          </a:xfrm>
          <a:prstGeom prst="rightBrace">
            <a:avLst>
              <a:gd name="adj1" fmla="val 67222"/>
              <a:gd name="adj2" fmla="val 48190"/>
            </a:avLst>
          </a:pr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21527" name="AutoShape 23"/>
          <p:cNvSpPr>
            <a:spLocks/>
          </p:cNvSpPr>
          <p:nvPr/>
        </p:nvSpPr>
        <p:spPr bwMode="auto">
          <a:xfrm flipH="1">
            <a:off x="1981200" y="2438400"/>
            <a:ext cx="142875" cy="1152525"/>
          </a:xfrm>
          <a:prstGeom prst="rightBrace">
            <a:avLst>
              <a:gd name="adj1" fmla="val 67222"/>
              <a:gd name="adj2" fmla="val 48190"/>
            </a:avLst>
          </a:pr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4600" y="5791200"/>
            <a:ext cx="579120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a-IR" sz="2400" dirty="0" smtClean="0"/>
              <a:t>در هر گروه نیاز به 151 نفر برای مطالعه نیاز داریم.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25" grpId="0"/>
      <p:bldP spid="21526" grpId="0" animBg="1"/>
      <p:bldP spid="215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anchorCtr="1">
            <a:normAutofit fontScale="90000"/>
          </a:bodyPr>
          <a:lstStyle/>
          <a:p>
            <a:pPr algn="ctr" rtl="1"/>
            <a:r>
              <a:rPr lang="fa-IR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</a:rPr>
              <a:t>محاسبه حداقل حجم نمونه براي مقايسه نسبت ها در دو جامعه مستقل</a:t>
            </a:r>
            <a:endParaRPr lang="en-GB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ulim" pitchFamily="34" charset="-127"/>
            </a:endParaRPr>
          </a:p>
        </p:txBody>
      </p:sp>
      <p:graphicFrame>
        <p:nvGraphicFramePr>
          <p:cNvPr id="54282" name="Object 1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785813" y="2216150"/>
          <a:ext cx="6972300" cy="1222375"/>
        </p:xfrm>
        <a:graphic>
          <a:graphicData uri="http://schemas.openxmlformats.org/presentationml/2006/ole">
            <p:oleObj spid="_x0000_s36867" name="Equation" r:id="rId4" imgW="2679700" imgH="469900" progId="Equation.3">
              <p:embed/>
            </p:oleObj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63625" y="5146675"/>
            <a:ext cx="4763" cy="1131888"/>
            <a:chOff x="-482" y="3117"/>
            <a:chExt cx="3" cy="713"/>
          </a:xfrm>
        </p:grpSpPr>
        <p:sp>
          <p:nvSpPr>
            <p:cNvPr id="54277" name="Rectangle 5"/>
            <p:cNvSpPr>
              <a:spLocks noChangeArrowheads="1"/>
            </p:cNvSpPr>
            <p:nvPr/>
          </p:nvSpPr>
          <p:spPr bwMode="auto">
            <a:xfrm>
              <a:off x="-480" y="3117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  <p:sp>
          <p:nvSpPr>
            <p:cNvPr id="54278" name="Rectangle 6"/>
            <p:cNvSpPr>
              <a:spLocks noChangeArrowheads="1"/>
            </p:cNvSpPr>
            <p:nvPr/>
          </p:nvSpPr>
          <p:spPr bwMode="auto">
            <a:xfrm>
              <a:off x="-482" y="3277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  <p:sp>
          <p:nvSpPr>
            <p:cNvPr id="54279" name="Rectangle 7"/>
            <p:cNvSpPr>
              <a:spLocks noChangeArrowheads="1"/>
            </p:cNvSpPr>
            <p:nvPr/>
          </p:nvSpPr>
          <p:spPr bwMode="auto">
            <a:xfrm>
              <a:off x="-480" y="3439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  <p:sp>
          <p:nvSpPr>
            <p:cNvPr id="54280" name="Rectangle 8"/>
            <p:cNvSpPr>
              <a:spLocks noChangeArrowheads="1"/>
            </p:cNvSpPr>
            <p:nvPr/>
          </p:nvSpPr>
          <p:spPr bwMode="auto">
            <a:xfrm>
              <a:off x="-480" y="3600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</p:grpSp>
      <p:sp>
        <p:nvSpPr>
          <p:cNvPr id="54281" name="Text Box 10"/>
          <p:cNvSpPr txBox="1">
            <a:spLocks noChangeArrowheads="1"/>
          </p:cNvSpPr>
          <p:nvPr/>
        </p:nvSpPr>
        <p:spPr bwMode="auto">
          <a:xfrm>
            <a:off x="468313" y="4076700"/>
            <a:ext cx="8229600" cy="218521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l-GR" sz="2800" b="0" dirty="0">
                <a:cs typeface="Times New Roman" pitchFamily="18" charset="0"/>
              </a:rPr>
              <a:t>α</a:t>
            </a:r>
            <a:r>
              <a:rPr lang="fa-IR" sz="2800" b="0" dirty="0">
                <a:cs typeface="B Mitra" pitchFamily="2" charset="-78"/>
              </a:rPr>
              <a:t> </a:t>
            </a:r>
            <a:r>
              <a:rPr lang="fa-IR" sz="2400" b="0" dirty="0">
                <a:latin typeface="Arial" pitchFamily="34" charset="0"/>
              </a:rPr>
              <a:t>: احتمال خطاي نوع اول؛ اگر </a:t>
            </a:r>
            <a:r>
              <a:rPr lang="fa-IR" sz="2400" b="0" dirty="0" smtClean="0">
                <a:latin typeface="Arial" pitchFamily="34" charset="0"/>
              </a:rPr>
              <a:t>0/05 </a:t>
            </a:r>
            <a:r>
              <a:rPr lang="fa-IR" sz="2400" b="0" dirty="0">
                <a:latin typeface="Arial" pitchFamily="34" charset="0"/>
              </a:rPr>
              <a:t>= </a:t>
            </a:r>
            <a:r>
              <a:rPr lang="el-GR" sz="2400" b="0" dirty="0">
                <a:latin typeface="Arial" pitchFamily="34" charset="0"/>
              </a:rPr>
              <a:t>α</a:t>
            </a:r>
            <a:r>
              <a:rPr lang="fa-IR" sz="2400" b="0" dirty="0">
                <a:latin typeface="Arial" pitchFamily="34" charset="0"/>
              </a:rPr>
              <a:t> باشد </a:t>
            </a:r>
            <a:r>
              <a:rPr lang="en-US" sz="2400" b="0" dirty="0">
                <a:latin typeface="Arial" pitchFamily="34" charset="0"/>
              </a:rPr>
              <a:t>Z</a:t>
            </a:r>
            <a:r>
              <a:rPr lang="en-US" sz="2400" b="0" baseline="-25000" dirty="0">
                <a:latin typeface="Arial" pitchFamily="34" charset="0"/>
              </a:rPr>
              <a:t>1- </a:t>
            </a:r>
            <a:r>
              <a:rPr lang="el-GR" sz="2400" b="0" baseline="-25000" dirty="0">
                <a:latin typeface="Arial" pitchFamily="34" charset="0"/>
              </a:rPr>
              <a:t>α</a:t>
            </a:r>
            <a:r>
              <a:rPr lang="en-US" sz="2400" b="0" baseline="-25000" dirty="0">
                <a:latin typeface="Arial" pitchFamily="34" charset="0"/>
              </a:rPr>
              <a:t>/2</a:t>
            </a:r>
            <a:r>
              <a:rPr lang="fa-IR" sz="2400" b="0" baseline="-25000" dirty="0">
                <a:latin typeface="Arial" pitchFamily="34" charset="0"/>
              </a:rPr>
              <a:t> </a:t>
            </a:r>
            <a:r>
              <a:rPr lang="fa-IR" sz="2400" b="0" dirty="0">
                <a:latin typeface="Arial" pitchFamily="34" charset="0"/>
              </a:rPr>
              <a:t>برابر </a:t>
            </a:r>
            <a:r>
              <a:rPr lang="en-US" sz="2400" dirty="0" smtClean="0">
                <a:latin typeface="Arial" pitchFamily="34" charset="0"/>
              </a:rPr>
              <a:t>1/96</a:t>
            </a:r>
            <a:r>
              <a:rPr lang="fa-IR" sz="2400" b="0" dirty="0" smtClean="0">
                <a:latin typeface="Arial" pitchFamily="34" charset="0"/>
              </a:rPr>
              <a:t>است</a:t>
            </a:r>
            <a:endParaRPr lang="fa-IR" sz="2400" b="0" dirty="0">
              <a:latin typeface="Arial" pitchFamily="34" charset="0"/>
            </a:endParaRPr>
          </a:p>
          <a:p>
            <a:pPr algn="r" rtl="1">
              <a:spcBef>
                <a:spcPct val="50000"/>
              </a:spcBef>
            </a:pPr>
            <a:r>
              <a:rPr lang="el-GR" sz="2400" b="0" dirty="0">
                <a:latin typeface="Arial" pitchFamily="34" charset="0"/>
              </a:rPr>
              <a:t>β</a:t>
            </a:r>
            <a:r>
              <a:rPr lang="fa-IR" sz="2400" b="0" dirty="0">
                <a:latin typeface="Arial" pitchFamily="34" charset="0"/>
              </a:rPr>
              <a:t> : احتمال خطاي نوع دوم؛ اگر </a:t>
            </a:r>
            <a:r>
              <a:rPr lang="fa-IR" sz="2400" dirty="0" smtClean="0">
                <a:latin typeface="Arial" pitchFamily="34" charset="0"/>
              </a:rPr>
              <a:t>0/2</a:t>
            </a:r>
            <a:r>
              <a:rPr lang="fa-IR" sz="2400" b="0" dirty="0" smtClean="0">
                <a:latin typeface="Arial" pitchFamily="34" charset="0"/>
              </a:rPr>
              <a:t> </a:t>
            </a:r>
            <a:r>
              <a:rPr lang="fa-IR" sz="2400" b="0" dirty="0">
                <a:latin typeface="Arial" pitchFamily="34" charset="0"/>
              </a:rPr>
              <a:t>=  </a:t>
            </a:r>
            <a:r>
              <a:rPr lang="el-GR" sz="2400" b="0" dirty="0">
                <a:latin typeface="Arial" pitchFamily="34" charset="0"/>
              </a:rPr>
              <a:t>β</a:t>
            </a:r>
            <a:r>
              <a:rPr lang="fa-IR" sz="2400" b="0" dirty="0">
                <a:latin typeface="Arial" pitchFamily="34" charset="0"/>
              </a:rPr>
              <a:t> باشد </a:t>
            </a:r>
            <a:r>
              <a:rPr lang="en-US" sz="2400" b="0" dirty="0">
                <a:latin typeface="Arial" pitchFamily="34" charset="0"/>
              </a:rPr>
              <a:t>Z</a:t>
            </a:r>
            <a:r>
              <a:rPr lang="en-US" sz="2400" b="0" baseline="-25000" dirty="0">
                <a:latin typeface="Arial" pitchFamily="34" charset="0"/>
              </a:rPr>
              <a:t>1- </a:t>
            </a:r>
            <a:r>
              <a:rPr lang="el-GR" sz="2400" b="0" baseline="-25000" dirty="0">
                <a:latin typeface="Arial" pitchFamily="34" charset="0"/>
              </a:rPr>
              <a:t>β </a:t>
            </a:r>
            <a:r>
              <a:rPr lang="fa-IR" sz="2400" b="0" baseline="-25000" dirty="0">
                <a:latin typeface="Arial" pitchFamily="34" charset="0"/>
              </a:rPr>
              <a:t> </a:t>
            </a:r>
            <a:r>
              <a:rPr lang="fa-IR" sz="2400" b="0" dirty="0">
                <a:latin typeface="Arial" pitchFamily="34" charset="0"/>
              </a:rPr>
              <a:t> برابر </a:t>
            </a:r>
            <a:r>
              <a:rPr lang="en-US" sz="2400" b="0" dirty="0" smtClean="0">
                <a:latin typeface="Arial" pitchFamily="34" charset="0"/>
              </a:rPr>
              <a:t>0/86 </a:t>
            </a:r>
            <a:r>
              <a:rPr lang="fa-IR" sz="2400" b="0" dirty="0" smtClean="0">
                <a:latin typeface="Arial" pitchFamily="34" charset="0"/>
              </a:rPr>
              <a:t> </a:t>
            </a:r>
            <a:r>
              <a:rPr lang="fa-IR" sz="2400" b="0" dirty="0">
                <a:latin typeface="Arial" pitchFamily="34" charset="0"/>
              </a:rPr>
              <a:t>است</a:t>
            </a:r>
            <a:endParaRPr lang="el-GR" sz="2400" b="0" dirty="0"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400" b="0" dirty="0" smtClean="0">
                <a:latin typeface="Arial" pitchFamily="34" charset="0"/>
              </a:rPr>
              <a:t>P</a:t>
            </a:r>
            <a:r>
              <a:rPr lang="en-US" sz="2400" b="0" baseline="-25000" dirty="0" smtClean="0">
                <a:latin typeface="Arial" pitchFamily="34" charset="0"/>
              </a:rPr>
              <a:t>1</a:t>
            </a:r>
            <a:r>
              <a:rPr lang="fa-IR" sz="2400" b="0" dirty="0" smtClean="0">
                <a:latin typeface="Arial" pitchFamily="34" charset="0"/>
              </a:rPr>
              <a:t> نسبت </a:t>
            </a:r>
            <a:r>
              <a:rPr lang="fa-IR" sz="2400" b="0" dirty="0">
                <a:latin typeface="Arial" pitchFamily="34" charset="0"/>
              </a:rPr>
              <a:t>در گروه </a:t>
            </a:r>
            <a:r>
              <a:rPr lang="fa-IR" sz="2400" b="0" dirty="0" smtClean="0">
                <a:latin typeface="Arial" pitchFamily="34" charset="0"/>
              </a:rPr>
              <a:t>اول:</a:t>
            </a:r>
            <a:endParaRPr lang="fa-IR" sz="2400" b="0" dirty="0"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400" b="0" dirty="0" smtClean="0">
                <a:latin typeface="Arial" pitchFamily="34" charset="0"/>
              </a:rPr>
              <a:t>p</a:t>
            </a:r>
            <a:r>
              <a:rPr lang="en-US" sz="2400" b="0" baseline="-25000" dirty="0" smtClean="0">
                <a:latin typeface="Arial" pitchFamily="34" charset="0"/>
              </a:rPr>
              <a:t>2</a:t>
            </a:r>
            <a:r>
              <a:rPr lang="fa-IR" sz="2400" dirty="0" smtClean="0">
                <a:latin typeface="Arial" pitchFamily="34" charset="0"/>
              </a:rPr>
              <a:t> نسبت در گروه دوم:</a:t>
            </a:r>
            <a:endParaRPr lang="fa-IR" sz="2400" b="0" dirty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53120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/>
              <a:t>مثال: در یک مطالعه می خواهیم درصد شیوع بیماری دیابت را در بین افراد بالای 50 سال که ورزش می کنند و نمی کنند را با هم مقایسه کنیم.</a:t>
            </a:r>
          </a:p>
          <a:p>
            <a:pPr algn="r" rtl="1">
              <a:buNone/>
            </a:pPr>
            <a:r>
              <a:rPr lang="fa-IR" dirty="0" smtClean="0"/>
              <a:t>با توجه به اطلاعات قبلی می دانیم که شیوع دیابت در افرادی که ورزش می کنند </a:t>
            </a:r>
            <a:r>
              <a:rPr lang="fa-IR" dirty="0" smtClean="0"/>
              <a:t>5% </a:t>
            </a:r>
            <a:r>
              <a:rPr lang="fa-IR" dirty="0" smtClean="0"/>
              <a:t>و در کسانی که ورزش نمی کنند 10% می باشد.</a:t>
            </a:r>
          </a:p>
          <a:p>
            <a:pPr>
              <a:buNone/>
            </a:pPr>
            <a:r>
              <a:rPr lang="en-US" sz="2800" dirty="0" smtClean="0">
                <a:latin typeface="Arial" pitchFamily="34" charset="0"/>
              </a:rPr>
              <a:t>P</a:t>
            </a:r>
            <a:r>
              <a:rPr lang="en-US" sz="2800" baseline="-25000" dirty="0" smtClean="0">
                <a:latin typeface="Arial" pitchFamily="34" charset="0"/>
              </a:rPr>
              <a:t>1</a:t>
            </a:r>
            <a:r>
              <a:rPr lang="fa-IR" sz="2800" dirty="0" smtClean="0">
                <a:latin typeface="Arial" pitchFamily="34" charset="0"/>
              </a:rPr>
              <a:t>0.05=</a:t>
            </a:r>
            <a:r>
              <a:rPr lang="en-US" sz="2800" baseline="-25000" dirty="0" smtClean="0">
                <a:latin typeface="Arial" pitchFamily="34" charset="0"/>
              </a:rPr>
              <a:t>     </a:t>
            </a:r>
            <a:endParaRPr lang="fa-IR" dirty="0" smtClean="0"/>
          </a:p>
          <a:p>
            <a:pPr algn="r" rtl="1">
              <a:buNone/>
            </a:pPr>
            <a:endParaRPr lang="en-US" dirty="0"/>
          </a:p>
        </p:txBody>
      </p:sp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65088" y="4411663"/>
          <a:ext cx="8140700" cy="917575"/>
        </p:xfrm>
        <a:graphic>
          <a:graphicData uri="http://schemas.openxmlformats.org/presentationml/2006/ole">
            <p:oleObj spid="_x0000_s37893" name="Equation" r:id="rId3" imgW="2857500" imgH="444500" progId="Equation.3">
              <p:embed/>
            </p:oleObj>
          </a:graphicData>
        </a:graphic>
      </p:graphicFrame>
      <p:graphicFrame>
        <p:nvGraphicFramePr>
          <p:cNvPr id="21522" name="Object 18"/>
          <p:cNvGraphicFramePr>
            <a:graphicFrameLocks noChangeAspect="1"/>
          </p:cNvGraphicFramePr>
          <p:nvPr/>
        </p:nvGraphicFramePr>
        <p:xfrm>
          <a:off x="571472" y="3429000"/>
          <a:ext cx="1341438" cy="406400"/>
        </p:xfrm>
        <a:graphic>
          <a:graphicData uri="http://schemas.openxmlformats.org/presentationml/2006/ole">
            <p:oleObj spid="_x0000_s37894" name="Equation" r:id="rId4" imgW="558558" imgH="177723" progId="Equation.3">
              <p:embed/>
            </p:oleObj>
          </a:graphicData>
        </a:graphic>
      </p:graphicFrame>
      <p:graphicFrame>
        <p:nvGraphicFramePr>
          <p:cNvPr id="21524" name="Object 20"/>
          <p:cNvGraphicFramePr>
            <a:graphicFrameLocks noChangeAspect="1"/>
          </p:cNvGraphicFramePr>
          <p:nvPr/>
        </p:nvGraphicFramePr>
        <p:xfrm>
          <a:off x="2857488" y="3357562"/>
          <a:ext cx="1800225" cy="476250"/>
        </p:xfrm>
        <a:graphic>
          <a:graphicData uri="http://schemas.openxmlformats.org/presentationml/2006/ole">
            <p:oleObj spid="_x0000_s37895" name="Equation" r:id="rId5" imgW="761669" imgH="203112" progId="Equation.3">
              <p:embed/>
            </p:oleObj>
          </a:graphicData>
        </a:graphic>
      </p:graphicFrame>
      <p:sp>
        <p:nvSpPr>
          <p:cNvPr id="9" name="Rectangle 8"/>
          <p:cNvSpPr/>
          <p:nvPr/>
        </p:nvSpPr>
        <p:spPr>
          <a:xfrm>
            <a:off x="2643174" y="2357430"/>
            <a:ext cx="18526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200" dirty="0" smtClean="0">
                <a:latin typeface="Arial" pitchFamily="34" charset="0"/>
              </a:rPr>
              <a:t>P</a:t>
            </a:r>
            <a:r>
              <a:rPr lang="en-US" sz="3200" baseline="-25000" dirty="0" smtClean="0">
                <a:latin typeface="Arial" pitchFamily="34" charset="0"/>
              </a:rPr>
              <a:t>2</a:t>
            </a:r>
            <a:r>
              <a:rPr lang="fa-IR" sz="3200" dirty="0" smtClean="0">
                <a:latin typeface="Arial" pitchFamily="34" charset="0"/>
              </a:rPr>
              <a:t>0.1=</a:t>
            </a:r>
            <a:r>
              <a:rPr lang="en-US" sz="3200" baseline="-25000" dirty="0" smtClean="0">
                <a:latin typeface="Arial" pitchFamily="34" charset="0"/>
              </a:rPr>
              <a:t>     </a:t>
            </a:r>
            <a:endParaRPr lang="fa-IR" sz="32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3124200" y="5791200"/>
            <a:ext cx="525780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/>
              <a:t>در هر گروه نیاز </a:t>
            </a:r>
            <a:r>
              <a:rPr lang="fa-IR" sz="2400" smtClean="0"/>
              <a:t>به 432 </a:t>
            </a:r>
            <a:r>
              <a:rPr lang="fa-IR" sz="2400" dirty="0" smtClean="0"/>
              <a:t>نفر برای مطالعه داریم.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8600"/>
            <a:ext cx="8229600" cy="1143000"/>
          </a:xfrm>
        </p:spPr>
        <p:txBody>
          <a:bodyPr anchorCtr="1"/>
          <a:lstStyle/>
          <a:p>
            <a:pPr algn="ctr" rtl="1"/>
            <a:r>
              <a:rPr lang="fa-I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اهميت </a:t>
            </a:r>
            <a:r>
              <a:rPr lang="fa-I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حجم نمونه</a:t>
            </a:r>
            <a:endParaRPr lang="af-ZA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algn="r" rtl="1"/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يکي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از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مهمترين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شاخص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هاي تعيين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کننده توان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تصميم گيري (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power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يک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مطالعه است.</a:t>
            </a:r>
          </a:p>
          <a:p>
            <a:endParaRPr lang="fa-IR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rtl="1"/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حجم نمونه هم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بايد طوري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انتخاب شود که اختلاف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يا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تفاوت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علمي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مشاهده شده از نظر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علمي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معنا دار باشد و هم از نظر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اقتصادي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با </a:t>
            </a:r>
            <a:r>
              <a:rPr lang="fa-I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محدوديتي </a:t>
            </a:r>
            <a:r>
              <a:rPr lang="fa-I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مواجه نشود.</a:t>
            </a:r>
          </a:p>
          <a:p>
            <a:pPr>
              <a:buNone/>
            </a:pPr>
            <a:endParaRPr lang="fa-IR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4638"/>
            <a:ext cx="8229600" cy="1011237"/>
          </a:xfrm>
        </p:spPr>
        <p:txBody>
          <a:bodyPr anchorCtr="1"/>
          <a:lstStyle/>
          <a:p>
            <a:r>
              <a:rPr lang="fa-IR" dirty="0">
                <a:solidFill>
                  <a:schemeClr val="tx1"/>
                </a:solidFill>
              </a:rPr>
              <a:t>عوامل موثر بر حجم نمونه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00250"/>
            <a:ext cx="8229600" cy="4054475"/>
          </a:xfrm>
        </p:spPr>
        <p:txBody>
          <a:bodyPr/>
          <a:lstStyle/>
          <a:p>
            <a:pPr algn="r" rtl="1"/>
            <a:r>
              <a:rPr lang="fa-I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ميزان </a:t>
            </a:r>
            <a:r>
              <a:rPr lang="fa-I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دقت مورد </a:t>
            </a:r>
            <a:r>
              <a:rPr lang="fa-I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نياز</a:t>
            </a:r>
            <a:endParaRPr lang="fa-IR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rtl="1"/>
            <a:r>
              <a:rPr lang="fa-I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روش نمونه </a:t>
            </a:r>
            <a:r>
              <a:rPr lang="fa-I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گيري</a:t>
            </a:r>
            <a:endParaRPr lang="fa-IR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rtl="1"/>
            <a:r>
              <a:rPr lang="fa-I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نوع </a:t>
            </a:r>
            <a:r>
              <a:rPr lang="fa-I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پژوهش</a:t>
            </a:r>
            <a:endParaRPr 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rtl="1"/>
            <a:r>
              <a:rPr lang="fa-I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حجم جامعه</a:t>
            </a:r>
            <a:endParaRPr lang="fa-IR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rtl="1"/>
            <a:r>
              <a:rPr lang="fa-I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همگنی  و یا عدم همگنی جامعه</a:t>
            </a:r>
            <a:endParaRPr lang="fa-IR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rtl="1"/>
            <a:r>
              <a:rPr lang="fa-I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هزينه </a:t>
            </a:r>
            <a:r>
              <a:rPr lang="fa-I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و در دسترس </a:t>
            </a:r>
            <a:r>
              <a:rPr lang="fa-I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بودن اعضا</a:t>
            </a:r>
            <a:endParaRPr lang="fa-IR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 smtClean="0"/>
              <a:t>آزمون فرضيه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Arial" pitchFamily="34" charset="0"/>
              </a:rPr>
              <a:t>فشارخون سیستولیک طی سال اول و دوم دوره دانشکده افزایش می یابد.</a:t>
            </a:r>
          </a:p>
          <a:p>
            <a:pPr algn="r" rtl="1"/>
            <a:r>
              <a:rPr lang="fa-IR" sz="2400" dirty="0" smtClean="0">
                <a:cs typeface="Arial" pitchFamily="34" charset="0"/>
              </a:rPr>
              <a:t>برای اثبات این موضوع باید فشار خون تمامی دانشجویان سال اول و دوم را اندازه گیری نموده و سپس با هم مقایسه نماییم. </a:t>
            </a:r>
          </a:p>
          <a:p>
            <a:pPr algn="r" rtl="1"/>
            <a:r>
              <a:rPr lang="fa-IR" sz="2400" dirty="0" smtClean="0">
                <a:cs typeface="Arial" pitchFamily="34" charset="0"/>
              </a:rPr>
              <a:t>منتهی قادر به اندازه گیری فشارخون سیستولیک تمام دانشجویان سال اول و دوم نیستیم.</a:t>
            </a:r>
          </a:p>
          <a:p>
            <a:pPr algn="r" rtl="1"/>
            <a:r>
              <a:rPr lang="fa-IR" sz="2400" dirty="0" smtClean="0">
                <a:cs typeface="Arial" pitchFamily="34" charset="0"/>
              </a:rPr>
              <a:t>لذا بطور تصادفی 5 دانشجو را از هر سال انتخاب کرده وفشار خون آنها را اندازه گیری می نماییم.</a:t>
            </a:r>
          </a:p>
          <a:p>
            <a:pPr algn="r" rtl="1"/>
            <a:r>
              <a:rPr lang="fa-IR" sz="2400" dirty="0" smtClean="0">
                <a:cs typeface="Arial" pitchFamily="34" charset="0"/>
              </a:rPr>
              <a:t>دانشجویان سال اول: 120، 80، 90، 110، 95         (99=</a:t>
            </a:r>
            <a:r>
              <a:rPr lang="en-US" sz="2400" dirty="0" smtClean="0">
                <a:cs typeface="Arial" pitchFamily="34" charset="0"/>
              </a:rPr>
              <a:t>Mean</a:t>
            </a:r>
            <a:r>
              <a:rPr lang="fa-IR" sz="2400" dirty="0" smtClean="0">
                <a:cs typeface="Arial" pitchFamily="34" charset="0"/>
              </a:rPr>
              <a:t>)</a:t>
            </a:r>
          </a:p>
          <a:p>
            <a:pPr algn="r" rtl="1"/>
            <a:r>
              <a:rPr lang="fa-IR" sz="2400" dirty="0" smtClean="0">
                <a:cs typeface="Arial" pitchFamily="34" charset="0"/>
              </a:rPr>
              <a:t>دانشجویان سال دوم: 105، 130، 145، 125، 115  (124=</a:t>
            </a:r>
            <a:r>
              <a:rPr lang="en-US" sz="2400" dirty="0" smtClean="0">
                <a:cs typeface="Arial" pitchFamily="34" charset="0"/>
              </a:rPr>
              <a:t>Mean</a:t>
            </a:r>
            <a:r>
              <a:rPr lang="fa-IR" sz="2400" dirty="0" smtClean="0">
                <a:cs typeface="Arial" pitchFamily="34" charset="0"/>
              </a:rPr>
              <a:t>)</a:t>
            </a:r>
          </a:p>
          <a:p>
            <a:pPr algn="r" rtl="1"/>
            <a:r>
              <a:rPr lang="fa-IR" sz="2400" dirty="0" smtClean="0">
                <a:cs typeface="Arial" pitchFamily="34" charset="0"/>
              </a:rPr>
              <a:t>سئوال: آیا براساس این مشاهدات می توان نتیجه گرفت که واقعاً </a:t>
            </a:r>
            <a:r>
              <a:rPr lang="en-US" sz="2400" dirty="0" smtClean="0">
                <a:cs typeface="Arial" pitchFamily="34" charset="0"/>
              </a:rPr>
              <a:t>SBP</a:t>
            </a:r>
            <a:r>
              <a:rPr lang="fa-IR" sz="2400" dirty="0" smtClean="0">
                <a:cs typeface="Arial" pitchFamily="34" charset="0"/>
              </a:rPr>
              <a:t>  در دانشجویان سال دوم بالاتر از دانشجویان سال اول می باشد؟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/>
              <a:t>آزمون فرضيه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4876800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Arial" pitchFamily="34" charset="0"/>
              </a:rPr>
              <a:t>آیا واقعاً فشارخون سیستولیک  در دانشجویان سال دوم بالاتر از دانشجویان سال اول می باشد؟</a:t>
            </a:r>
          </a:p>
          <a:p>
            <a:pPr algn="r" rtl="1"/>
            <a:r>
              <a:rPr lang="fa-IR" sz="2400" dirty="0" smtClean="0">
                <a:cs typeface="Arial" pitchFamily="34" charset="0"/>
              </a:rPr>
              <a:t>با مطرح نمودن فرضیه و انجام آزمون ، به سئوالات فوق پاسخ داده می شود.</a:t>
            </a:r>
          </a:p>
          <a:p>
            <a:pPr algn="r" rtl="1"/>
            <a:r>
              <a:rPr lang="fa-IR" sz="2400" dirty="0" smtClean="0">
                <a:cs typeface="Arial" pitchFamily="34" charset="0"/>
              </a:rPr>
              <a:t>فرضیه صفر(</a:t>
            </a:r>
            <a:r>
              <a:rPr lang="en-US" sz="2400" dirty="0" smtClean="0">
                <a:cs typeface="Arial" pitchFamily="34" charset="0"/>
              </a:rPr>
              <a:t>H0</a:t>
            </a:r>
            <a:r>
              <a:rPr lang="fa-IR" sz="2400" dirty="0" smtClean="0">
                <a:cs typeface="Arial" pitchFamily="34" charset="0"/>
              </a:rPr>
              <a:t>) و یا </a:t>
            </a:r>
            <a:r>
              <a:rPr lang="en-US" altLang="zh-CN" sz="2400" b="1" dirty="0" smtClean="0">
                <a:ea typeface="SimSun" pitchFamily="2" charset="-122"/>
              </a:rPr>
              <a:t>Null hypothesis</a:t>
            </a:r>
            <a:r>
              <a:rPr lang="fa-IR" altLang="zh-CN" sz="2400" dirty="0" smtClean="0">
                <a:ea typeface="SimSun" pitchFamily="2" charset="-122"/>
                <a:cs typeface="Arial" pitchFamily="34" charset="0"/>
              </a:rPr>
              <a:t>: تفاوت مشاهده شده بعلت شانس می باشد و </a:t>
            </a:r>
            <a:r>
              <a:rPr lang="fa-IR" sz="2400" dirty="0" smtClean="0">
                <a:cs typeface="Arial" pitchFamily="34" charset="0"/>
              </a:rPr>
              <a:t>بین دو جمعیت تفاوتی وجود ندارد.</a:t>
            </a:r>
          </a:p>
          <a:p>
            <a:pPr algn="r" rtl="1"/>
            <a:r>
              <a:rPr lang="fa-IR" altLang="zh-CN" sz="2400" dirty="0" smtClean="0">
                <a:ea typeface="SimSun" pitchFamily="2" charset="-122"/>
                <a:cs typeface="Arial" pitchFamily="34" charset="0"/>
              </a:rPr>
              <a:t>فرضیه مقابل </a:t>
            </a:r>
            <a:r>
              <a:rPr lang="fa-IR" sz="2400" dirty="0" smtClean="0">
                <a:cs typeface="Arial" pitchFamily="34" charset="0"/>
              </a:rPr>
              <a:t>(</a:t>
            </a:r>
            <a:r>
              <a:rPr lang="en-US" sz="2400" dirty="0" smtClean="0">
                <a:cs typeface="Arial" pitchFamily="34" charset="0"/>
              </a:rPr>
              <a:t>H1</a:t>
            </a:r>
            <a:r>
              <a:rPr lang="fa-IR" sz="2400" dirty="0" smtClean="0">
                <a:cs typeface="Arial" pitchFamily="34" charset="0"/>
              </a:rPr>
              <a:t>)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fa-IR" sz="2400" dirty="0" smtClean="0">
                <a:cs typeface="Arial" pitchFamily="34" charset="0"/>
              </a:rPr>
              <a:t> و یا </a:t>
            </a:r>
            <a:r>
              <a:rPr lang="fa-IR" altLang="zh-CN" sz="2400" dirty="0" smtClean="0">
                <a:ea typeface="SimSun" pitchFamily="2" charset="-122"/>
                <a:cs typeface="Arial" pitchFamily="34" charset="0"/>
              </a:rPr>
              <a:t>(</a:t>
            </a:r>
            <a:r>
              <a:rPr lang="en-US" altLang="zh-CN" sz="2400" dirty="0" smtClean="0">
                <a:ea typeface="SimSun" pitchFamily="2" charset="-122"/>
                <a:cs typeface="Arial" pitchFamily="34" charset="0"/>
              </a:rPr>
              <a:t>alternative</a:t>
            </a:r>
            <a:r>
              <a:rPr lang="fa-IR" altLang="zh-CN" sz="2400" dirty="0" smtClean="0">
                <a:ea typeface="SimSun" pitchFamily="2" charset="-122"/>
                <a:cs typeface="Arial" pitchFamily="34" charset="0"/>
              </a:rPr>
              <a:t>): تفاوت معنی داری وجود دارد و دو جمعیت با یکدیگر تفاوت دارند.</a:t>
            </a:r>
          </a:p>
          <a:p>
            <a:pPr algn="r" rtl="1"/>
            <a:r>
              <a:rPr lang="fa-IR" altLang="zh-CN" sz="2400" dirty="0" smtClean="0">
                <a:ea typeface="SimSun" pitchFamily="2" charset="-122"/>
                <a:cs typeface="Arial" pitchFamily="34" charset="0"/>
              </a:rPr>
              <a:t> </a:t>
            </a:r>
            <a:endParaRPr lang="fa-IR" sz="2400" dirty="0" smtClean="0">
              <a:cs typeface="Arial" pitchFamily="34" charset="0"/>
            </a:endParaRPr>
          </a:p>
          <a:p>
            <a:pPr algn="r" rtl="1"/>
            <a:endParaRPr lang="en-US" altLang="zh-CN" sz="2400" dirty="0" smtClean="0">
              <a:ea typeface="SimSun" pitchFamily="2" charset="-122"/>
            </a:endParaRPr>
          </a:p>
          <a:p>
            <a:pPr algn="r" rtl="1"/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14313"/>
            <a:ext cx="6796087" cy="952500"/>
          </a:xfrm>
        </p:spPr>
        <p:txBody>
          <a:bodyPr/>
          <a:lstStyle/>
          <a:p>
            <a:pPr algn="ctr" rtl="1" eaLnBrk="1" hangingPunct="1"/>
            <a:r>
              <a:rPr lang="en-US" dirty="0" smtClean="0"/>
              <a:t>Type I and Type II Errors</a:t>
            </a:r>
            <a:r>
              <a:rPr lang="fa-IR" sz="5400" dirty="0" smtClean="0">
                <a:cs typeface="Arial" pitchFamily="34" charset="0"/>
              </a:rPr>
              <a:t> </a:t>
            </a:r>
            <a:r>
              <a:rPr lang="en-US" dirty="0" smtClean="0"/>
              <a:t>	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5938" y="1928812"/>
            <a:ext cx="8628062" cy="4090987"/>
          </a:xfrm>
        </p:spPr>
        <p:txBody>
          <a:bodyPr>
            <a:normAutofit lnSpcReduction="10000"/>
          </a:bodyPr>
          <a:lstStyle/>
          <a:p>
            <a:pPr marL="533400" indent="-533400" algn="r" rtl="1" eaLnBrk="1" hangingPunct="1"/>
            <a:r>
              <a:rPr lang="fa-IR" altLang="zh-CN" i="1" dirty="0" smtClean="0">
                <a:ea typeface="SimSun" pitchFamily="2" charset="-122"/>
                <a:cs typeface="Arial" pitchFamily="34" charset="0"/>
              </a:rPr>
              <a:t>هنگامی که تصمیم داریم فرضیه صفر را رد یا قبول نماییم، همیشه این </a:t>
            </a:r>
            <a:r>
              <a:rPr lang="fa-IR" altLang="zh-CN" b="1" i="1" dirty="0" smtClean="0">
                <a:solidFill>
                  <a:srgbClr val="0000CC"/>
                </a:solidFill>
                <a:ea typeface="SimSun" pitchFamily="2" charset="-122"/>
                <a:cs typeface="Arial" pitchFamily="34" charset="0"/>
              </a:rPr>
              <a:t>احتمال</a:t>
            </a:r>
            <a:r>
              <a:rPr lang="fa-IR" altLang="zh-CN" i="1" dirty="0" smtClean="0">
                <a:ea typeface="SimSun" pitchFamily="2" charset="-122"/>
                <a:cs typeface="Arial" pitchFamily="34" charset="0"/>
              </a:rPr>
              <a:t> وجود دارد که مرتکب خطا شویم.</a:t>
            </a:r>
          </a:p>
          <a:p>
            <a:pPr marL="533400" indent="-533400" algn="r" rtl="1" eaLnBrk="1" hangingPunct="1">
              <a:buFont typeface="Wingdings" pitchFamily="2" charset="2"/>
              <a:buNone/>
            </a:pPr>
            <a:endParaRPr lang="fa-IR" altLang="zh-CN" sz="1400" i="1" dirty="0" smtClean="0">
              <a:ea typeface="SimSun" pitchFamily="2" charset="-122"/>
              <a:cs typeface="Arial" pitchFamily="34" charset="0"/>
            </a:endParaRPr>
          </a:p>
          <a:p>
            <a:pPr marL="533400" indent="-533400" algn="r" rtl="1" eaLnBrk="1" hangingPunct="1"/>
            <a:r>
              <a:rPr lang="fa-IR" altLang="zh-CN" i="1" dirty="0" smtClean="0">
                <a:ea typeface="SimSun" pitchFamily="2" charset="-122"/>
                <a:cs typeface="Arial" pitchFamily="34" charset="0"/>
              </a:rPr>
              <a:t> </a:t>
            </a:r>
            <a:r>
              <a:rPr lang="fa-IR" dirty="0" smtClean="0">
                <a:ea typeface="SimSun" pitchFamily="2" charset="-122"/>
                <a:cs typeface="Arial" pitchFamily="34" charset="0"/>
              </a:rPr>
              <a:t>خطای نوع اول (    ): احتمال </a:t>
            </a:r>
            <a:r>
              <a:rPr lang="fa-IR" dirty="0" smtClean="0">
                <a:solidFill>
                  <a:srgbClr val="FF0000"/>
                </a:solidFill>
                <a:ea typeface="SimSun" pitchFamily="2" charset="-122"/>
                <a:cs typeface="Arial" pitchFamily="34" charset="0"/>
              </a:rPr>
              <a:t>رد نمودن </a:t>
            </a:r>
            <a:r>
              <a:rPr lang="fa-IR" dirty="0" smtClean="0">
                <a:ea typeface="SimSun" pitchFamily="2" charset="-122"/>
                <a:cs typeface="Arial" pitchFamily="34" charset="0"/>
              </a:rPr>
              <a:t>فرضیه صفر هنگامی که </a:t>
            </a:r>
            <a:r>
              <a:rPr lang="fa-IR" dirty="0" smtClean="0">
                <a:solidFill>
                  <a:srgbClr val="FF0000"/>
                </a:solidFill>
                <a:ea typeface="SimSun" pitchFamily="2" charset="-122"/>
                <a:cs typeface="Arial" pitchFamily="34" charset="0"/>
              </a:rPr>
              <a:t>صحیح</a:t>
            </a:r>
            <a:r>
              <a:rPr lang="fa-IR" dirty="0" smtClean="0">
                <a:ea typeface="SimSun" pitchFamily="2" charset="-122"/>
                <a:cs typeface="Arial" pitchFamily="34" charset="0"/>
              </a:rPr>
              <a:t> است. (بیان تفاوت هنگامی که تفاوتی وجود ندارد)</a:t>
            </a:r>
          </a:p>
          <a:p>
            <a:pPr marL="533400" indent="-533400" algn="r" rtl="1" eaLnBrk="1" hangingPunct="1">
              <a:buFont typeface="Wingdings" pitchFamily="2" charset="2"/>
              <a:buNone/>
            </a:pPr>
            <a:endParaRPr lang="fa-IR" sz="2000" dirty="0" smtClean="0">
              <a:ea typeface="SimSun" pitchFamily="2" charset="-122"/>
              <a:cs typeface="Arial" pitchFamily="34" charset="0"/>
            </a:endParaRPr>
          </a:p>
          <a:p>
            <a:pPr marL="533400" indent="-533400" algn="r" rtl="1"/>
            <a:r>
              <a:rPr lang="fa-IR" dirty="0" smtClean="0">
                <a:ea typeface="SimSun" pitchFamily="2" charset="-122"/>
                <a:cs typeface="Arial" pitchFamily="34" charset="0"/>
              </a:rPr>
              <a:t>خطای نوع دوم (    ): احتمال </a:t>
            </a:r>
            <a:r>
              <a:rPr lang="fa-IR" dirty="0" smtClean="0">
                <a:solidFill>
                  <a:srgbClr val="FF0000"/>
                </a:solidFill>
                <a:ea typeface="SimSun" pitchFamily="2" charset="-122"/>
                <a:cs typeface="Arial" pitchFamily="34" charset="0"/>
              </a:rPr>
              <a:t>رد کردن </a:t>
            </a:r>
            <a:r>
              <a:rPr lang="fa-IR" dirty="0" smtClean="0">
                <a:ea typeface="SimSun" pitchFamily="2" charset="-122"/>
                <a:cs typeface="Arial" pitchFamily="34" charset="0"/>
              </a:rPr>
              <a:t>فرضیه مقابل هنگامی که </a:t>
            </a:r>
            <a:r>
              <a:rPr lang="fa-IR" dirty="0" smtClean="0">
                <a:solidFill>
                  <a:srgbClr val="FF0000"/>
                </a:solidFill>
                <a:ea typeface="SimSun" pitchFamily="2" charset="-122"/>
                <a:cs typeface="Arial" pitchFamily="34" charset="0"/>
              </a:rPr>
              <a:t>صحیح</a:t>
            </a:r>
            <a:r>
              <a:rPr lang="fa-IR" dirty="0" smtClean="0">
                <a:ea typeface="SimSun" pitchFamily="2" charset="-122"/>
                <a:cs typeface="Arial" pitchFamily="34" charset="0"/>
              </a:rPr>
              <a:t> است. (ناتوانی در نشان دادن تفاوت هنگامی که تفاوت وجود دارد)</a:t>
            </a:r>
          </a:p>
          <a:p>
            <a:pPr marL="533400" indent="-533400" algn="r" rtl="1"/>
            <a:r>
              <a:rPr lang="fa-IR" i="1" dirty="0" smtClean="0">
                <a:ea typeface="SimSun" pitchFamily="2" charset="-122"/>
                <a:cs typeface="Arial" pitchFamily="34" charset="0"/>
              </a:rPr>
              <a:t>            سطح معنی </a:t>
            </a:r>
            <a:r>
              <a:rPr lang="fa-IR" i="1" dirty="0" smtClean="0">
                <a:ea typeface="SimSun" pitchFamily="2" charset="-122"/>
                <a:cs typeface="Arial" pitchFamily="34" charset="0"/>
              </a:rPr>
              <a:t>داری یا سطح اطمینان</a:t>
            </a:r>
            <a:endParaRPr lang="fa-IR" i="1" dirty="0" smtClean="0">
              <a:ea typeface="SimSun" pitchFamily="2" charset="-122"/>
              <a:cs typeface="Arial" pitchFamily="34" charset="0"/>
            </a:endParaRPr>
          </a:p>
          <a:p>
            <a:pPr marL="533400" indent="-533400" algn="r" rtl="1"/>
            <a:r>
              <a:rPr lang="fa-IR" i="1" dirty="0" smtClean="0">
                <a:ea typeface="SimSun" pitchFamily="2" charset="-122"/>
                <a:cs typeface="Arial" pitchFamily="34" charset="0"/>
              </a:rPr>
              <a:t>            توان آزمون</a:t>
            </a:r>
            <a:endParaRPr lang="ar-SA" i="1" dirty="0" smtClean="0">
              <a:ea typeface="SimSun" pitchFamily="2" charset="-122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248400" y="3048000"/>
          <a:ext cx="381000" cy="349250"/>
        </p:xfrm>
        <a:graphic>
          <a:graphicData uri="http://schemas.openxmlformats.org/presentationml/2006/ole">
            <p:oleObj spid="_x0000_s40966" name="Equation" r:id="rId4" imgW="152334" imgH="139639" progId="Equation.3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6324600" y="4191000"/>
          <a:ext cx="304800" cy="406400"/>
        </p:xfrm>
        <a:graphic>
          <a:graphicData uri="http://schemas.openxmlformats.org/presentationml/2006/ole">
            <p:oleObj spid="_x0000_s40967" name="Equation" r:id="rId5" imgW="152268" imgH="203024" progId="Equation.3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7543800" y="4800600"/>
          <a:ext cx="849086" cy="457200"/>
        </p:xfrm>
        <a:graphic>
          <a:graphicData uri="http://schemas.openxmlformats.org/presentationml/2006/ole">
            <p:oleObj spid="_x0000_s40968" name="Equation" r:id="rId6" imgW="329914" imgH="177646" progId="Equation.3">
              <p:embed/>
            </p:oleObj>
          </a:graphicData>
        </a:graphic>
      </p:graphicFrame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7543800" y="5257800"/>
          <a:ext cx="849313" cy="523875"/>
        </p:xfrm>
        <a:graphic>
          <a:graphicData uri="http://schemas.openxmlformats.org/presentationml/2006/ole">
            <p:oleObj spid="_x0000_s40969" name="Equation" r:id="rId7" imgW="330057" imgH="203112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85750"/>
            <a:ext cx="8229600" cy="928688"/>
          </a:xfrm>
        </p:spPr>
        <p:txBody>
          <a:bodyPr anchorCtr="1">
            <a:normAutofit/>
          </a:bodyPr>
          <a:lstStyle/>
          <a:p>
            <a:pPr algn="l" rtl="1"/>
            <a:r>
              <a:rPr lang="fa-IR" sz="4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</a:rPr>
              <a:t>محاسبه حداقل حجم نمونه براي برآورد نسبت (صفت كيفي)</a:t>
            </a:r>
            <a:endParaRPr lang="en-GB" sz="40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ulim" pitchFamily="34" charset="-127"/>
            </a:endParaRPr>
          </a:p>
        </p:txBody>
      </p:sp>
      <p:graphicFrame>
        <p:nvGraphicFramePr>
          <p:cNvPr id="50179" name="Object 1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762000" y="1928813"/>
          <a:ext cx="4800600" cy="1439862"/>
        </p:xfrm>
        <a:graphic>
          <a:graphicData uri="http://schemas.openxmlformats.org/presentationml/2006/ole">
            <p:oleObj spid="_x0000_s1027" name="Equation" r:id="rId4" imgW="1396800" imgH="419040" progId="Equation.3">
              <p:embed/>
            </p:oleObj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63625" y="5146675"/>
            <a:ext cx="4763" cy="1131888"/>
            <a:chOff x="-482" y="3117"/>
            <a:chExt cx="3" cy="713"/>
          </a:xfrm>
        </p:grpSpPr>
        <p:sp>
          <p:nvSpPr>
            <p:cNvPr id="50182" name="Rectangle 5"/>
            <p:cNvSpPr>
              <a:spLocks noChangeArrowheads="1"/>
            </p:cNvSpPr>
            <p:nvPr/>
          </p:nvSpPr>
          <p:spPr bwMode="auto">
            <a:xfrm>
              <a:off x="-480" y="3117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  <p:sp>
          <p:nvSpPr>
            <p:cNvPr id="50183" name="Rectangle 6"/>
            <p:cNvSpPr>
              <a:spLocks noChangeArrowheads="1"/>
            </p:cNvSpPr>
            <p:nvPr/>
          </p:nvSpPr>
          <p:spPr bwMode="auto">
            <a:xfrm>
              <a:off x="-482" y="3277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  <p:sp>
          <p:nvSpPr>
            <p:cNvPr id="50184" name="Rectangle 7"/>
            <p:cNvSpPr>
              <a:spLocks noChangeArrowheads="1"/>
            </p:cNvSpPr>
            <p:nvPr/>
          </p:nvSpPr>
          <p:spPr bwMode="auto">
            <a:xfrm>
              <a:off x="-480" y="3439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  <p:sp>
          <p:nvSpPr>
            <p:cNvPr id="50185" name="Rectangle 8"/>
            <p:cNvSpPr>
              <a:spLocks noChangeArrowheads="1"/>
            </p:cNvSpPr>
            <p:nvPr/>
          </p:nvSpPr>
          <p:spPr bwMode="auto">
            <a:xfrm>
              <a:off x="-480" y="3600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</p:grpSp>
      <p:sp>
        <p:nvSpPr>
          <p:cNvPr id="50187" name="Text Box 16"/>
          <p:cNvSpPr txBox="1">
            <a:spLocks noChangeArrowheads="1"/>
          </p:cNvSpPr>
          <p:nvPr/>
        </p:nvSpPr>
        <p:spPr bwMode="auto">
          <a:xfrm>
            <a:off x="381000" y="3716338"/>
            <a:ext cx="7696200" cy="230832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l-GR" sz="3600" b="0" dirty="0">
                <a:cs typeface="Times New Roman" pitchFamily="18" charset="0"/>
              </a:rPr>
              <a:t>α</a:t>
            </a:r>
            <a:r>
              <a:rPr lang="fa-IR" sz="3600" b="0" dirty="0">
                <a:cs typeface="B Mitra" pitchFamily="2" charset="-78"/>
              </a:rPr>
              <a:t> </a:t>
            </a:r>
            <a:r>
              <a:rPr lang="fa-IR" sz="2400" b="0" dirty="0">
                <a:latin typeface="Arial" pitchFamily="34" charset="0"/>
              </a:rPr>
              <a:t>: احتمال خطاي نوع اول؛ </a:t>
            </a:r>
          </a:p>
          <a:p>
            <a:pPr algn="r" rtl="1">
              <a:spcBef>
                <a:spcPct val="50000"/>
              </a:spcBef>
            </a:pPr>
            <a:r>
              <a:rPr lang="fa-IR" sz="2400" b="0" dirty="0" smtClean="0">
                <a:latin typeface="Arial" pitchFamily="34" charset="0"/>
              </a:rPr>
              <a:t>اگر 0/05 </a:t>
            </a:r>
            <a:r>
              <a:rPr lang="fa-IR" sz="2400" b="0" dirty="0">
                <a:latin typeface="Arial" pitchFamily="34" charset="0"/>
              </a:rPr>
              <a:t>= </a:t>
            </a:r>
            <a:r>
              <a:rPr lang="el-GR" sz="2400" b="0" dirty="0">
                <a:latin typeface="Arial" pitchFamily="34" charset="0"/>
              </a:rPr>
              <a:t>α</a:t>
            </a:r>
            <a:r>
              <a:rPr lang="fa-IR" sz="2400" b="0" dirty="0">
                <a:latin typeface="Arial" pitchFamily="34" charset="0"/>
              </a:rPr>
              <a:t> باشد </a:t>
            </a:r>
            <a:r>
              <a:rPr lang="en-US" sz="2400" b="0" dirty="0">
                <a:latin typeface="Arial" pitchFamily="34" charset="0"/>
              </a:rPr>
              <a:t>Z</a:t>
            </a:r>
            <a:r>
              <a:rPr lang="en-US" sz="2400" b="0" baseline="-25000" dirty="0">
                <a:latin typeface="Arial" pitchFamily="34" charset="0"/>
              </a:rPr>
              <a:t>1- </a:t>
            </a:r>
            <a:r>
              <a:rPr lang="el-GR" sz="2400" b="0" baseline="-25000" dirty="0">
                <a:latin typeface="Arial" pitchFamily="34" charset="0"/>
              </a:rPr>
              <a:t>α</a:t>
            </a:r>
            <a:r>
              <a:rPr lang="en-US" sz="2400" b="0" baseline="-25000" dirty="0">
                <a:latin typeface="Arial" pitchFamily="34" charset="0"/>
              </a:rPr>
              <a:t>/2</a:t>
            </a:r>
            <a:r>
              <a:rPr lang="fa-IR" sz="2400" b="0" baseline="-25000" dirty="0">
                <a:latin typeface="Arial" pitchFamily="34" charset="0"/>
              </a:rPr>
              <a:t> </a:t>
            </a:r>
            <a:r>
              <a:rPr lang="fa-IR" sz="2400" b="0" dirty="0" smtClean="0">
                <a:latin typeface="Arial" pitchFamily="34" charset="0"/>
              </a:rPr>
              <a:t>برابر1/96 است</a:t>
            </a:r>
            <a:endParaRPr lang="fa-IR" sz="2400" b="0" dirty="0">
              <a:latin typeface="Arial" pitchFamily="34" charset="0"/>
            </a:endParaRPr>
          </a:p>
          <a:p>
            <a:pPr algn="r" rtl="1">
              <a:spcBef>
                <a:spcPct val="50000"/>
              </a:spcBef>
            </a:pPr>
            <a:r>
              <a:rPr lang="en-US" sz="2400" b="0" dirty="0">
                <a:latin typeface="Arial" pitchFamily="34" charset="0"/>
              </a:rPr>
              <a:t>p</a:t>
            </a:r>
            <a:r>
              <a:rPr lang="fa-IR" sz="2400" b="0" dirty="0">
                <a:latin typeface="Arial" pitchFamily="34" charset="0"/>
              </a:rPr>
              <a:t> : تخمين نسبت (</a:t>
            </a:r>
            <a:r>
              <a:rPr lang="en-US" sz="2400" b="0" dirty="0">
                <a:latin typeface="Arial" pitchFamily="34" charset="0"/>
              </a:rPr>
              <a:t>proportion</a:t>
            </a:r>
            <a:r>
              <a:rPr lang="fa-IR" sz="2400" b="0" dirty="0">
                <a:latin typeface="Arial" pitchFamily="34" charset="0"/>
              </a:rPr>
              <a:t>) صفت مورد </a:t>
            </a:r>
            <a:r>
              <a:rPr lang="fa-IR" sz="2400" b="0" dirty="0" smtClean="0">
                <a:latin typeface="Arial" pitchFamily="34" charset="0"/>
              </a:rPr>
              <a:t>نظر</a:t>
            </a:r>
          </a:p>
          <a:p>
            <a:pPr algn="r" rtl="1">
              <a:spcBef>
                <a:spcPct val="50000"/>
              </a:spcBef>
            </a:pPr>
            <a:r>
              <a:rPr lang="en-US" sz="2400" b="0" dirty="0" smtClean="0">
                <a:latin typeface="Arial" pitchFamily="34" charset="0"/>
              </a:rPr>
              <a:t>d</a:t>
            </a:r>
            <a:r>
              <a:rPr lang="fa-IR" sz="2400" b="0" dirty="0">
                <a:latin typeface="Arial" pitchFamily="34" charset="0"/>
              </a:rPr>
              <a:t>: خطاي قابل قبول در برآورد نسبت مورد نظر</a:t>
            </a:r>
            <a:endParaRPr lang="el-GR" sz="2400" b="0" dirty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500042"/>
            <a:ext cx="8001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spcBef>
                <a:spcPct val="50000"/>
              </a:spcBef>
            </a:pPr>
            <a:r>
              <a:rPr lang="fa-IR" altLang="en-US" sz="2400" dirty="0" smtClean="0">
                <a:solidFill>
                  <a:srgbClr val="FF0000"/>
                </a:solidFill>
                <a:cs typeface="B Mitra" pitchFamily="2" charset="-78"/>
              </a:rPr>
              <a:t>مثال:</a:t>
            </a:r>
            <a:r>
              <a:rPr lang="fa-IR" altLang="en-US" sz="2400" dirty="0" smtClean="0">
                <a:cs typeface="B Mitra" pitchFamily="2" charset="-78"/>
              </a:rPr>
              <a:t> </a:t>
            </a:r>
            <a:r>
              <a:rPr lang="ar-SA" altLang="en-US" sz="2400" dirty="0" smtClean="0">
                <a:cs typeface="B Mitra" pitchFamily="2" charset="-78"/>
              </a:rPr>
              <a:t>يك سازمان منطقه اي بهداشت در نظر دارد ميزان شيوع بيماري </a:t>
            </a:r>
            <a:r>
              <a:rPr lang="fa-IR" altLang="en-US" sz="2400" dirty="0" smtClean="0">
                <a:cs typeface="B Mitra" pitchFamily="2" charset="-78"/>
              </a:rPr>
              <a:t>چاقی</a:t>
            </a:r>
            <a:r>
              <a:rPr lang="ar-SA" altLang="en-US" sz="2400" dirty="0" smtClean="0">
                <a:cs typeface="B Mitra" pitchFamily="2" charset="-78"/>
              </a:rPr>
              <a:t> را در كودكان زير 5 سال </a:t>
            </a:r>
            <a:r>
              <a:rPr lang="fa-IR" altLang="en-US" sz="2400" dirty="0" smtClean="0">
                <a:cs typeface="B Mitra" pitchFamily="2" charset="-78"/>
              </a:rPr>
              <a:t>یک </a:t>
            </a:r>
            <a:r>
              <a:rPr lang="ar-SA" altLang="en-US" sz="2400" dirty="0" smtClean="0">
                <a:cs typeface="B Mitra" pitchFamily="2" charset="-78"/>
              </a:rPr>
              <a:t>منطقه برآورد كند چه تعداد نمونه نياز دارد تا با اطمينان 95% ميزان شيوع را در فاصله 0/</a:t>
            </a:r>
            <a:r>
              <a:rPr lang="fa-IR" altLang="en-US" sz="2400" dirty="0" smtClean="0">
                <a:cs typeface="B Mitra" pitchFamily="2" charset="-78"/>
              </a:rPr>
              <a:t>05</a:t>
            </a:r>
            <a:r>
              <a:rPr lang="ar-SA" altLang="en-US" sz="2400" dirty="0" smtClean="0">
                <a:cs typeface="B Mitra" pitchFamily="2" charset="-78"/>
              </a:rPr>
              <a:t> مقدار واقعي آن برآورد كند درصورتيكه ميزان شيوع واقعي بيماري از 20% تجاوز نمي كند.</a:t>
            </a:r>
            <a:endParaRPr lang="en-US" altLang="en-US" sz="2400" dirty="0">
              <a:cs typeface="B Mitra" pitchFamily="2" charset="-78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14348" y="2714620"/>
            <a:ext cx="700089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1">
              <a:spcBef>
                <a:spcPct val="50000"/>
              </a:spcBef>
            </a:pPr>
            <a:r>
              <a:rPr lang="en-US" altLang="en-US" sz="2400" dirty="0" smtClean="0">
                <a:cs typeface="B Mitra" pitchFamily="2" charset="-78"/>
              </a:rPr>
              <a:t>95</a:t>
            </a:r>
            <a:r>
              <a:rPr lang="ar-SA" altLang="en-US" sz="2400" dirty="0" smtClean="0">
                <a:cs typeface="B Mitra" pitchFamily="2" charset="-78"/>
              </a:rPr>
              <a:t>% سطح اطمينان</a:t>
            </a:r>
          </a:p>
          <a:p>
            <a:pPr algn="l" rtl="1">
              <a:spcBef>
                <a:spcPct val="50000"/>
              </a:spcBef>
            </a:pPr>
            <a:r>
              <a:rPr lang="en-US" altLang="en-US" sz="2400" dirty="0" smtClean="0">
                <a:cs typeface="B Mitra" pitchFamily="2" charset="-78"/>
              </a:rPr>
              <a:t>d=0.05</a:t>
            </a:r>
            <a:r>
              <a:rPr lang="ar-SA" altLang="en-US" sz="2400" dirty="0" smtClean="0">
                <a:cs typeface="B Mitra" pitchFamily="2" charset="-78"/>
              </a:rPr>
              <a:t> دقت مطلق</a:t>
            </a:r>
          </a:p>
          <a:p>
            <a:pPr algn="l" rtl="1">
              <a:spcBef>
                <a:spcPct val="50000"/>
              </a:spcBef>
            </a:pPr>
            <a:r>
              <a:rPr lang="en-US" altLang="en-US" sz="2400" dirty="0" smtClean="0">
                <a:cs typeface="B Mitra" pitchFamily="2" charset="-78"/>
              </a:rPr>
              <a:t>1.96</a:t>
            </a:r>
            <a:r>
              <a:rPr lang="ar-SA" altLang="en-US" sz="2400" dirty="0" smtClean="0">
                <a:cs typeface="B Mitra" pitchFamily="2" charset="-78"/>
              </a:rPr>
              <a:t> = </a:t>
            </a:r>
            <a:r>
              <a:rPr lang="en-US" altLang="en-US" sz="2400" dirty="0" smtClean="0">
                <a:cs typeface="B Mitra" pitchFamily="2" charset="-78"/>
              </a:rPr>
              <a:t>z</a:t>
            </a:r>
            <a:r>
              <a:rPr lang="ar-SA" altLang="ar-SA" sz="2400" dirty="0" smtClean="0">
                <a:cs typeface="B Mitra" pitchFamily="2" charset="-78"/>
              </a:rPr>
              <a:t> </a:t>
            </a:r>
            <a:r>
              <a:rPr lang="ar-SA" altLang="en-US" sz="2400" dirty="0" smtClean="0">
                <a:cs typeface="B Mitra" pitchFamily="2" charset="-78"/>
              </a:rPr>
              <a:t>جدول توزيع نرمال</a:t>
            </a:r>
            <a:endParaRPr lang="en-US" altLang="en-US" sz="2400" dirty="0" smtClean="0">
              <a:cs typeface="B Mitra" pitchFamily="2" charset="-78"/>
            </a:endParaRPr>
          </a:p>
          <a:p>
            <a:pPr algn="l" rtl="1">
              <a:spcBef>
                <a:spcPct val="50000"/>
              </a:spcBef>
            </a:pPr>
            <a:r>
              <a:rPr lang="en-US" altLang="en-US" sz="2400" dirty="0" smtClean="0">
                <a:cs typeface="B Mitra" pitchFamily="2" charset="-78"/>
              </a:rPr>
              <a:t>P=0.2</a:t>
            </a:r>
            <a:endParaRPr lang="ar-SA" altLang="en-US" sz="2400" dirty="0">
              <a:cs typeface="B Mitra" pitchFamily="2" charset="-78"/>
            </a:endParaRPr>
          </a:p>
        </p:txBody>
      </p:sp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796925" y="4991100"/>
          <a:ext cx="7105650" cy="1143000"/>
        </p:xfrm>
        <a:graphic>
          <a:graphicData uri="http://schemas.openxmlformats.org/presentationml/2006/ole">
            <p:oleObj spid="_x0000_s2051" name="Equation" r:id="rId3" imgW="3085920" imgH="4442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858250" cy="868362"/>
          </a:xfrm>
        </p:spPr>
        <p:txBody>
          <a:bodyPr anchorCtr="1">
            <a:normAutofit fontScale="90000"/>
          </a:bodyPr>
          <a:lstStyle/>
          <a:p>
            <a:pPr algn="ctr" rtl="1"/>
            <a:r>
              <a:rPr lang="fa-IR" sz="4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cs typeface="B Badr" pitchFamily="2" charset="-78"/>
              </a:rPr>
              <a:t>محاسبه حداقل حجم نمونه براي برآورد ميانگين (صفت كمي)</a:t>
            </a:r>
            <a:endParaRPr lang="en-GB" sz="40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ulim" pitchFamily="34" charset="-127"/>
              <a:cs typeface="B Badr" pitchFamily="2" charset="-78"/>
            </a:endParaRPr>
          </a:p>
        </p:txBody>
      </p:sp>
      <p:graphicFrame>
        <p:nvGraphicFramePr>
          <p:cNvPr id="52235" name="Object 13"/>
          <p:cNvGraphicFramePr>
            <a:graphicFrameLocks noGrp="1" noChangeAspect="1"/>
          </p:cNvGraphicFramePr>
          <p:nvPr>
            <p:ph idx="4294967295"/>
          </p:nvPr>
        </p:nvGraphicFramePr>
        <p:xfrm>
          <a:off x="1400175" y="1608138"/>
          <a:ext cx="3417888" cy="1376362"/>
        </p:xfrm>
        <a:graphic>
          <a:graphicData uri="http://schemas.openxmlformats.org/presentationml/2006/ole">
            <p:oleObj spid="_x0000_s3075" name="Equation" r:id="rId4" imgW="977476" imgH="393529" progId="Equation.3">
              <p:embed/>
            </p:oleObj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63625" y="5146675"/>
            <a:ext cx="4763" cy="1131888"/>
            <a:chOff x="-482" y="3117"/>
            <a:chExt cx="3" cy="713"/>
          </a:xfrm>
        </p:grpSpPr>
        <p:sp>
          <p:nvSpPr>
            <p:cNvPr id="52229" name="Rectangle 6"/>
            <p:cNvSpPr>
              <a:spLocks noChangeArrowheads="1"/>
            </p:cNvSpPr>
            <p:nvPr/>
          </p:nvSpPr>
          <p:spPr bwMode="auto">
            <a:xfrm>
              <a:off x="-480" y="3117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  <p:sp>
          <p:nvSpPr>
            <p:cNvPr id="52230" name="Rectangle 7"/>
            <p:cNvSpPr>
              <a:spLocks noChangeArrowheads="1"/>
            </p:cNvSpPr>
            <p:nvPr/>
          </p:nvSpPr>
          <p:spPr bwMode="auto">
            <a:xfrm>
              <a:off x="-482" y="3277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  <p:sp>
          <p:nvSpPr>
            <p:cNvPr id="52231" name="Rectangle 8"/>
            <p:cNvSpPr>
              <a:spLocks noChangeArrowheads="1"/>
            </p:cNvSpPr>
            <p:nvPr/>
          </p:nvSpPr>
          <p:spPr bwMode="auto">
            <a:xfrm>
              <a:off x="-480" y="3439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  <p:sp>
          <p:nvSpPr>
            <p:cNvPr id="52232" name="Rectangle 9"/>
            <p:cNvSpPr>
              <a:spLocks noChangeArrowheads="1"/>
            </p:cNvSpPr>
            <p:nvPr/>
          </p:nvSpPr>
          <p:spPr bwMode="auto">
            <a:xfrm>
              <a:off x="-480" y="3600"/>
              <a:ext cx="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endParaRPr lang="en-GB" sz="2400" b="0"/>
            </a:p>
          </p:txBody>
        </p:sp>
      </p:grpSp>
      <p:sp>
        <p:nvSpPr>
          <p:cNvPr id="52233" name="Text Box 10"/>
          <p:cNvSpPr txBox="1">
            <a:spLocks noChangeArrowheads="1"/>
          </p:cNvSpPr>
          <p:nvPr/>
        </p:nvSpPr>
        <p:spPr bwMode="auto">
          <a:xfrm>
            <a:off x="914400" y="3505200"/>
            <a:ext cx="6781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endParaRPr lang="af-ZA" b="0">
              <a:latin typeface="Verdana" pitchFamily="34" charset="0"/>
            </a:endParaRPr>
          </a:p>
        </p:txBody>
      </p:sp>
      <p:sp>
        <p:nvSpPr>
          <p:cNvPr id="52234" name="Text Box 11"/>
          <p:cNvSpPr txBox="1">
            <a:spLocks noChangeArrowheads="1"/>
          </p:cNvSpPr>
          <p:nvPr/>
        </p:nvSpPr>
        <p:spPr bwMode="auto">
          <a:xfrm>
            <a:off x="381000" y="4005263"/>
            <a:ext cx="7696200" cy="230832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l-GR" sz="3600" b="0" dirty="0">
                <a:cs typeface="Times New Roman" pitchFamily="18" charset="0"/>
              </a:rPr>
              <a:t>α</a:t>
            </a:r>
            <a:r>
              <a:rPr lang="fa-IR" sz="3600" b="0" dirty="0">
                <a:cs typeface="B Mitra" pitchFamily="2" charset="-78"/>
              </a:rPr>
              <a:t> </a:t>
            </a:r>
            <a:r>
              <a:rPr lang="fa-IR" sz="2400" b="0" dirty="0">
                <a:latin typeface="Arial" pitchFamily="34" charset="0"/>
              </a:rPr>
              <a:t>: احتمال خطاي نوع اول؛ </a:t>
            </a:r>
          </a:p>
          <a:p>
            <a:pPr algn="r" rtl="1">
              <a:spcBef>
                <a:spcPct val="50000"/>
              </a:spcBef>
            </a:pPr>
            <a:r>
              <a:rPr lang="fa-IR" sz="2400" b="0" dirty="0" smtClean="0">
                <a:latin typeface="Arial" pitchFamily="34" charset="0"/>
              </a:rPr>
              <a:t>اگر 0/05 </a:t>
            </a:r>
            <a:r>
              <a:rPr lang="fa-IR" sz="2400" b="0" dirty="0">
                <a:latin typeface="Arial" pitchFamily="34" charset="0"/>
              </a:rPr>
              <a:t>= </a:t>
            </a:r>
            <a:r>
              <a:rPr lang="el-GR" sz="2400" b="0" dirty="0">
                <a:latin typeface="Arial" pitchFamily="34" charset="0"/>
              </a:rPr>
              <a:t>α</a:t>
            </a:r>
            <a:r>
              <a:rPr lang="fa-IR" sz="2400" b="0" dirty="0">
                <a:latin typeface="Arial" pitchFamily="34" charset="0"/>
              </a:rPr>
              <a:t> باشد </a:t>
            </a:r>
            <a:r>
              <a:rPr lang="en-US" sz="2400" b="0" dirty="0">
                <a:latin typeface="Arial" pitchFamily="34" charset="0"/>
              </a:rPr>
              <a:t>Z</a:t>
            </a:r>
            <a:r>
              <a:rPr lang="en-US" sz="2400" b="0" baseline="-25000" dirty="0">
                <a:latin typeface="Arial" pitchFamily="34" charset="0"/>
              </a:rPr>
              <a:t>1- </a:t>
            </a:r>
            <a:r>
              <a:rPr lang="el-GR" sz="2400" b="0" baseline="-25000" dirty="0">
                <a:latin typeface="Arial" pitchFamily="34" charset="0"/>
              </a:rPr>
              <a:t>α</a:t>
            </a:r>
            <a:r>
              <a:rPr lang="en-US" sz="2400" b="0" baseline="-25000" dirty="0">
                <a:latin typeface="Arial" pitchFamily="34" charset="0"/>
              </a:rPr>
              <a:t>/2</a:t>
            </a:r>
            <a:r>
              <a:rPr lang="fa-IR" sz="2400" b="0" baseline="-25000" dirty="0">
                <a:latin typeface="Arial" pitchFamily="34" charset="0"/>
              </a:rPr>
              <a:t> </a:t>
            </a:r>
            <a:r>
              <a:rPr lang="fa-IR" sz="2400" b="0" dirty="0">
                <a:latin typeface="Arial" pitchFamily="34" charset="0"/>
              </a:rPr>
              <a:t>برابر </a:t>
            </a:r>
            <a:r>
              <a:rPr lang="fa-IR" sz="2400" b="0" dirty="0" smtClean="0">
                <a:latin typeface="Arial" pitchFamily="34" charset="0"/>
              </a:rPr>
              <a:t>1/96 </a:t>
            </a:r>
            <a:r>
              <a:rPr lang="fa-IR" sz="2400" b="0" dirty="0">
                <a:latin typeface="Arial" pitchFamily="34" charset="0"/>
              </a:rPr>
              <a:t>است</a:t>
            </a:r>
          </a:p>
          <a:p>
            <a:pPr algn="r" rtl="1">
              <a:spcBef>
                <a:spcPct val="50000"/>
              </a:spcBef>
            </a:pPr>
            <a:r>
              <a:rPr lang="en-US" sz="2400" b="0" smtClean="0">
                <a:latin typeface="Arial" pitchFamily="34" charset="0"/>
              </a:rPr>
              <a:t>s</a:t>
            </a:r>
            <a:r>
              <a:rPr lang="fa-IR" sz="2400" b="0" smtClean="0">
                <a:latin typeface="Arial" pitchFamily="34" charset="0"/>
              </a:rPr>
              <a:t> </a:t>
            </a:r>
            <a:r>
              <a:rPr lang="fa-IR" sz="2400" b="0" dirty="0">
                <a:latin typeface="Arial" pitchFamily="34" charset="0"/>
              </a:rPr>
              <a:t>: انحراف معيار (</a:t>
            </a:r>
            <a:r>
              <a:rPr lang="en-US" sz="2400" b="0" dirty="0">
                <a:latin typeface="Arial" pitchFamily="34" charset="0"/>
              </a:rPr>
              <a:t>SD</a:t>
            </a:r>
            <a:r>
              <a:rPr lang="fa-IR" sz="2400" b="0" dirty="0">
                <a:latin typeface="Arial" pitchFamily="34" charset="0"/>
              </a:rPr>
              <a:t>) صفت مورد نظر</a:t>
            </a:r>
          </a:p>
          <a:p>
            <a:pPr algn="r" rtl="1">
              <a:spcBef>
                <a:spcPct val="50000"/>
              </a:spcBef>
            </a:pPr>
            <a:r>
              <a:rPr lang="en-US" sz="2400" b="0" dirty="0" smtClean="0">
                <a:latin typeface="Arial" pitchFamily="34" charset="0"/>
              </a:rPr>
              <a:t>d</a:t>
            </a:r>
            <a:r>
              <a:rPr lang="fa-IR" sz="2400" b="0" dirty="0" smtClean="0">
                <a:latin typeface="Arial" pitchFamily="34" charset="0"/>
              </a:rPr>
              <a:t>: </a:t>
            </a:r>
            <a:r>
              <a:rPr lang="fa-IR" sz="2400" b="0" dirty="0">
                <a:latin typeface="Arial" pitchFamily="34" charset="0"/>
              </a:rPr>
              <a:t>خطاي قابل قبول در برآورد ميانگين</a:t>
            </a:r>
            <a:endParaRPr lang="el-GR" sz="2400" b="0" dirty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314</TotalTime>
  <Words>1151</Words>
  <Application>Microsoft Office PowerPoint</Application>
  <PresentationFormat>On-screen Show (4:3)</PresentationFormat>
  <Paragraphs>109</Paragraphs>
  <Slides>17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Flow</vt:lpstr>
      <vt:lpstr>Equation</vt:lpstr>
      <vt:lpstr>Microsoft Equation 3.0</vt:lpstr>
      <vt:lpstr>Slide 1</vt:lpstr>
      <vt:lpstr>اهميت حجم نمونه</vt:lpstr>
      <vt:lpstr>عوامل موثر بر حجم نمونه</vt:lpstr>
      <vt:lpstr>آزمون فرضيه</vt:lpstr>
      <vt:lpstr>آزمون فرضيه</vt:lpstr>
      <vt:lpstr>Type I and Type II Errors  </vt:lpstr>
      <vt:lpstr>محاسبه حداقل حجم نمونه براي برآورد نسبت (صفت كيفي)</vt:lpstr>
      <vt:lpstr>Slide 8</vt:lpstr>
      <vt:lpstr>محاسبه حداقل حجم نمونه براي برآورد ميانگين (صفت كمي)</vt:lpstr>
      <vt:lpstr>Slide 10</vt:lpstr>
      <vt:lpstr>اصلاح حجم نمونه جامعه محدود</vt:lpstr>
      <vt:lpstr> روش مورگان </vt:lpstr>
      <vt:lpstr>Slide 13</vt:lpstr>
      <vt:lpstr>Slide 14</vt:lpstr>
      <vt:lpstr>Slide 15</vt:lpstr>
      <vt:lpstr>محاسبه حداقل حجم نمونه براي مقايسه نسبت ها در دو جامعه مستقل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pazhoohesh</cp:lastModifiedBy>
  <cp:revision>42</cp:revision>
  <dcterms:created xsi:type="dcterms:W3CDTF">2012-12-01T06:54:40Z</dcterms:created>
  <dcterms:modified xsi:type="dcterms:W3CDTF">2014-06-18T05:56:20Z</dcterms:modified>
</cp:coreProperties>
</file>